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sldIdLst>
    <p:sldId id="256" r:id="rId2"/>
    <p:sldId id="257" r:id="rId3"/>
    <p:sldId id="258" r:id="rId4"/>
    <p:sldId id="259" r:id="rId5"/>
    <p:sldId id="260" r:id="rId6"/>
    <p:sldId id="261" r:id="rId7"/>
    <p:sldId id="263" r:id="rId8"/>
    <p:sldId id="264" r:id="rId9"/>
    <p:sldId id="267" r:id="rId10"/>
    <p:sldId id="266" r:id="rId11"/>
    <p:sldId id="265" r:id="rId12"/>
    <p:sldId id="268" r:id="rId13"/>
    <p:sldId id="270" r:id="rId14"/>
    <p:sldId id="269" r:id="rId15"/>
    <p:sldId id="271" r:id="rId16"/>
    <p:sldId id="272" r:id="rId17"/>
    <p:sldId id="262"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6" autoAdjust="0"/>
    <p:restoredTop sz="95217"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_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____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________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מספר בקשות שנדחו</c:v>
                </c:pt>
              </c:strCache>
            </c:strRef>
          </c:tx>
          <c:dPt>
            <c:idx val="0"/>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D3A-43F3-BFBF-B2C43E4B10CF}"/>
              </c:ext>
            </c:extLst>
          </c:dPt>
          <c:dPt>
            <c:idx val="1"/>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D3A-43F3-BFBF-B2C43E4B10CF}"/>
              </c:ext>
            </c:extLst>
          </c:dPt>
          <c:dPt>
            <c:idx val="2"/>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DD3A-43F3-BFBF-B2C43E4B10CF}"/>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DD3A-43F3-BFBF-B2C43E4B10CF}"/>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DD3A-43F3-BFBF-B2C43E4B10CF}"/>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DD3A-43F3-BFBF-B2C43E4B10CF}"/>
              </c:ext>
            </c:extLst>
          </c:dPt>
          <c:cat>
            <c:strRef>
              <c:f>גיליון1!$A$2:$A$7</c:f>
              <c:strCache>
                <c:ptCount val="6"/>
                <c:pt idx="0">
                  <c:v>הרשות מסרה את כל המידע המבוקש</c:v>
                </c:pt>
                <c:pt idx="1">
                  <c:v>הרשות מסרה את המידע המבוקש באופן חלקי</c:v>
                </c:pt>
                <c:pt idx="2">
                  <c:v>הרשות דחתה את הבקשה למסירת מידע</c:v>
                </c:pt>
                <c:pt idx="3">
                  <c:v>הטיפול בבקשה הופסק בשל אי תשלום אגרה</c:v>
                </c:pt>
                <c:pt idx="4">
                  <c:v>הטיפול בבקשה הופסק מטעמים הנוגעים לפונה</c:v>
                </c:pt>
                <c:pt idx="5">
                  <c:v>הטיפול בבקשה טרם הסתיים</c:v>
                </c:pt>
              </c:strCache>
            </c:strRef>
          </c:cat>
          <c:val>
            <c:numRef>
              <c:f>גיליון1!$B$2:$B$7</c:f>
              <c:numCache>
                <c:formatCode>General</c:formatCode>
                <c:ptCount val="6"/>
                <c:pt idx="0">
                  <c:v>12</c:v>
                </c:pt>
                <c:pt idx="1">
                  <c:v>1</c:v>
                </c:pt>
                <c:pt idx="2">
                  <c:v>0</c:v>
                </c:pt>
                <c:pt idx="3">
                  <c:v>0</c:v>
                </c:pt>
                <c:pt idx="4">
                  <c:v>0</c:v>
                </c:pt>
                <c:pt idx="5">
                  <c:v>1</c:v>
                </c:pt>
              </c:numCache>
            </c:numRef>
          </c:val>
          <c:extLst xmlns:c16r2="http://schemas.microsoft.com/office/drawing/2015/06/chart">
            <c:ext xmlns:c16="http://schemas.microsoft.com/office/drawing/2014/chart" uri="{C3380CC4-5D6E-409C-BE32-E72D297353CC}">
              <c16:uniqueId val="{0000000C-DD3A-43F3-BFBF-B2C43E4B10C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574727400607412"/>
          <c:y val="0.12084376109180579"/>
          <c:w val="0.33833512319326331"/>
          <c:h val="0.74952092447607077"/>
        </c:manualLayout>
      </c:layout>
      <c:overlay val="0"/>
      <c:spPr>
        <a:noFill/>
        <a:ln>
          <a:noFill/>
        </a:ln>
        <a:effectLst/>
      </c:spPr>
      <c:txPr>
        <a:bodyPr rot="0" spcFirstLastPara="1" vertOverflow="ellipsis" vert="horz" wrap="square" anchor="ctr" anchorCtr="1"/>
        <a:lstStyle/>
        <a:p>
          <a:pPr rtl="1">
            <a:defRPr sz="1197" b="0" i="0" u="none" strike="noStrike" kern="1200" baseline="0">
              <a:solidFill>
                <a:schemeClr val="tx1">
                  <a:lumMod val="65000"/>
                  <a:lumOff val="35000"/>
                </a:schemeClr>
              </a:solidFill>
              <a:latin typeface="David" panose="020E0502060401010101" pitchFamily="34" charset="-79"/>
              <a:ea typeface="+mn-ea"/>
              <a:cs typeface="David" panose="020E0502060401010101" pitchFamily="34" charset="-79"/>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גיליון1!$B$1</c:f>
              <c:strCache>
                <c:ptCount val="1"/>
                <c:pt idx="0">
                  <c:v>מספר בקשות שנדחו</c:v>
                </c:pt>
              </c:strCache>
            </c:strRef>
          </c:tx>
          <c:dPt>
            <c:idx val="0"/>
            <c:bubble3D val="0"/>
            <c:spPr>
              <a:solidFill>
                <a:schemeClr val="accent1">
                  <a:shade val="53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A77-4EFD-8014-81654242F2A4}"/>
              </c:ext>
            </c:extLst>
          </c:dPt>
          <c:dPt>
            <c:idx val="1"/>
            <c:bubble3D val="0"/>
            <c:spPr>
              <a:solidFill>
                <a:schemeClr val="accent1">
                  <a:shade val="76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A77-4EFD-8014-81654242F2A4}"/>
              </c:ext>
            </c:extLst>
          </c:dPt>
          <c:dPt>
            <c:idx val="2"/>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A77-4EFD-8014-81654242F2A4}"/>
              </c:ext>
            </c:extLst>
          </c:dPt>
          <c:dPt>
            <c:idx val="3"/>
            <c:bubble3D val="0"/>
            <c:spPr>
              <a:solidFill>
                <a:schemeClr val="accent1">
                  <a:tint val="77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1A77-4EFD-8014-81654242F2A4}"/>
              </c:ext>
            </c:extLst>
          </c:dPt>
          <c:dPt>
            <c:idx val="4"/>
            <c:bubble3D val="0"/>
            <c:spPr>
              <a:solidFill>
                <a:schemeClr val="accent1">
                  <a:tint val="54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1A77-4EFD-8014-81654242F2A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hade val="53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hade val="76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tint val="77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tint val="54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גיליון1!$A$2:$A$6</c:f>
              <c:strCache>
                <c:ptCount val="5"/>
                <c:pt idx="0">
                  <c:v>9(א)(1)</c:v>
                </c:pt>
                <c:pt idx="1">
                  <c:v>9(ב)(1)</c:v>
                </c:pt>
                <c:pt idx="2">
                  <c:v>9(ב)(2)</c:v>
                </c:pt>
                <c:pt idx="3">
                  <c:v>9(ב)(3)</c:v>
                </c:pt>
                <c:pt idx="4">
                  <c:v>9(ב)(4)</c:v>
                </c:pt>
              </c:strCache>
            </c:strRef>
          </c:cat>
          <c:val>
            <c:numRef>
              <c:f>גיליון1!$B$2:$B$6</c:f>
              <c:numCache>
                <c:formatCode>General</c:formatCode>
                <c:ptCount val="5"/>
                <c:pt idx="0">
                  <c:v>2</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A-1A77-4EFD-8014-81654242F2A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גיליון1!$B$1</c:f>
              <c:strCache>
                <c:ptCount val="1"/>
                <c:pt idx="0">
                  <c:v>מכירות</c:v>
                </c:pt>
              </c:strCache>
            </c:strRef>
          </c:tx>
          <c:dPt>
            <c:idx val="0"/>
            <c:bubble3D val="0"/>
            <c:spPr>
              <a:solidFill>
                <a:schemeClr val="accent5">
                  <a:shade val="53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D9A-4282-96EB-0B3BB1B6D905}"/>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D9A-4282-96EB-0B3BB1B6D905}"/>
              </c:ext>
            </c:extLst>
          </c:dPt>
          <c:dPt>
            <c:idx val="2"/>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D9A-4282-96EB-0B3BB1B6D905}"/>
              </c:ext>
            </c:extLst>
          </c:dPt>
          <c:dPt>
            <c:idx val="3"/>
            <c:bubble3D val="0"/>
            <c:spPr>
              <a:solidFill>
                <a:schemeClr val="accent5">
                  <a:tint val="77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D9A-4282-96EB-0B3BB1B6D905}"/>
              </c:ext>
            </c:extLst>
          </c:dPt>
          <c:dPt>
            <c:idx val="4"/>
            <c:bubble3D val="0"/>
            <c:spPr>
              <a:solidFill>
                <a:schemeClr val="accent5">
                  <a:tint val="54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D9A-4282-96EB-0B3BB1B6D905}"/>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hade val="53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hade val="76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tint val="77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tint val="54000"/>
                        </a:schemeClr>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David" panose="020E0502060401010101" pitchFamily="34" charset="-79"/>
                    <a:ea typeface="+mn-ea"/>
                    <a:cs typeface="David" panose="020E0502060401010101" pitchFamily="34" charset="-79"/>
                  </a:defRPr>
                </a:pPr>
                <a:endParaRPr lang="he-IL"/>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גיליון1!$A$2:$A$6</c:f>
              <c:strCache>
                <c:ptCount val="5"/>
                <c:pt idx="0">
                  <c:v>לא עלה על 15 יום</c:v>
                </c:pt>
                <c:pt idx="1">
                  <c:v>בין 16-30 יום</c:v>
                </c:pt>
                <c:pt idx="2">
                  <c:v>בין 31-60 יום</c:v>
                </c:pt>
                <c:pt idx="3">
                  <c:v>בין 61-120 יום</c:v>
                </c:pt>
                <c:pt idx="4">
                  <c:v>מעל 120 יום</c:v>
                </c:pt>
              </c:strCache>
            </c:strRef>
          </c:cat>
          <c:val>
            <c:numRef>
              <c:f>גיליון1!$B$2:$B$6</c:f>
              <c:numCache>
                <c:formatCode>General</c:formatCode>
                <c:ptCount val="5"/>
                <c:pt idx="0">
                  <c:v>2</c:v>
                </c:pt>
                <c:pt idx="1">
                  <c:v>2</c:v>
                </c:pt>
                <c:pt idx="2">
                  <c:v>2</c:v>
                </c:pt>
                <c:pt idx="3">
                  <c:v>5</c:v>
                </c:pt>
                <c:pt idx="4">
                  <c:v>2</c:v>
                </c:pt>
              </c:numCache>
            </c:numRef>
          </c:val>
          <c:extLst xmlns:c16r2="http://schemas.microsoft.com/office/drawing/2015/06/chart">
            <c:ext xmlns:c16="http://schemas.microsoft.com/office/drawing/2014/chart" uri="{C3380CC4-5D6E-409C-BE32-E72D297353CC}">
              <c16:uniqueId val="{0000000A-ED9A-4282-96EB-0B3BB1B6D90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5EBA7-A46B-4C7C-B7ED-DD2B16C0202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32CDBD6C-205C-4FEA-8CB5-5F3BC50DE079}">
      <dgm:prSet phldrT="[טקסט]"/>
      <dgm:spPr/>
      <dgm:t>
        <a:bodyPr/>
        <a:lstStyle/>
        <a:p>
          <a:pPr rtl="1"/>
          <a:r>
            <a:rPr lang="he-IL" b="1" dirty="0">
              <a:latin typeface="David" panose="020E0502060401010101" pitchFamily="34" charset="-79"/>
              <a:cs typeface="David" panose="020E0502060401010101" pitchFamily="34" charset="-79"/>
            </a:rPr>
            <a:t>מנכ"ל</a:t>
          </a:r>
        </a:p>
      </dgm:t>
    </dgm:pt>
    <dgm:pt modelId="{EE1DBA0D-663A-4F57-A5D9-A8B8267E5F10}" type="parTrans" cxnId="{6B0C7118-E872-4F63-B707-154F5DD5E5F9}">
      <dgm:prSet/>
      <dgm:spPr/>
      <dgm:t>
        <a:bodyPr/>
        <a:lstStyle/>
        <a:p>
          <a:pPr rtl="1"/>
          <a:endParaRPr lang="he-IL">
            <a:latin typeface="David" panose="020E0502060401010101" pitchFamily="34" charset="-79"/>
            <a:cs typeface="David" panose="020E0502060401010101" pitchFamily="34" charset="-79"/>
          </a:endParaRPr>
        </a:p>
      </dgm:t>
    </dgm:pt>
    <dgm:pt modelId="{4918AD91-B309-4B69-AA33-671753BB72D2}" type="sibTrans" cxnId="{6B0C7118-E872-4F63-B707-154F5DD5E5F9}">
      <dgm:prSet/>
      <dgm:spPr/>
      <dgm:t>
        <a:bodyPr/>
        <a:lstStyle/>
        <a:p>
          <a:pPr rtl="1"/>
          <a:endParaRPr lang="he-IL">
            <a:latin typeface="David" panose="020E0502060401010101" pitchFamily="34" charset="-79"/>
            <a:cs typeface="David" panose="020E0502060401010101" pitchFamily="34" charset="-79"/>
          </a:endParaRPr>
        </a:p>
      </dgm:t>
    </dgm:pt>
    <dgm:pt modelId="{816A772D-1DC4-455B-8D43-ECC2CA818B6F}">
      <dgm:prSet phldrT="[טקסט]"/>
      <dgm:spPr/>
      <dgm:t>
        <a:bodyPr/>
        <a:lstStyle/>
        <a:p>
          <a:pPr rtl="1"/>
          <a:r>
            <a:rPr lang="he-IL" b="1" dirty="0">
              <a:latin typeface="David" panose="020E0502060401010101" pitchFamily="34" charset="-79"/>
              <a:cs typeface="David" panose="020E0502060401010101" pitchFamily="34" charset="-79"/>
            </a:rPr>
            <a:t>לשכה משפטית</a:t>
          </a:r>
        </a:p>
      </dgm:t>
    </dgm:pt>
    <dgm:pt modelId="{2FFDB12A-B2CB-45D9-8CC4-CC91E7E74F81}" type="parTrans" cxnId="{A486F10D-AC4A-455B-A495-D0528603A50C}">
      <dgm:prSet/>
      <dgm:spPr/>
      <dgm:t>
        <a:bodyPr/>
        <a:lstStyle/>
        <a:p>
          <a:pPr rtl="1"/>
          <a:endParaRPr lang="he-IL">
            <a:latin typeface="David" panose="020E0502060401010101" pitchFamily="34" charset="-79"/>
            <a:cs typeface="David" panose="020E0502060401010101" pitchFamily="34" charset="-79"/>
          </a:endParaRPr>
        </a:p>
      </dgm:t>
    </dgm:pt>
    <dgm:pt modelId="{577D3ADF-84E8-43D7-B2BF-71B769C8CAA8}" type="sibTrans" cxnId="{A486F10D-AC4A-455B-A495-D0528603A50C}">
      <dgm:prSet/>
      <dgm:spPr/>
      <dgm:t>
        <a:bodyPr/>
        <a:lstStyle/>
        <a:p>
          <a:pPr rtl="1"/>
          <a:endParaRPr lang="he-IL">
            <a:latin typeface="David" panose="020E0502060401010101" pitchFamily="34" charset="-79"/>
            <a:cs typeface="David" panose="020E0502060401010101" pitchFamily="34" charset="-79"/>
          </a:endParaRPr>
        </a:p>
      </dgm:t>
    </dgm:pt>
    <dgm:pt modelId="{43B4330C-2ECC-41BA-A13F-B149C146CABA}">
      <dgm:prSet phldrT="[טקסט]"/>
      <dgm:spPr/>
      <dgm:t>
        <a:bodyPr/>
        <a:lstStyle/>
        <a:p>
          <a:pPr rtl="1"/>
          <a:r>
            <a:rPr lang="he-IL" b="1" dirty="0">
              <a:latin typeface="David" panose="020E0502060401010101" pitchFamily="34" charset="-79"/>
              <a:cs typeface="David" panose="020E0502060401010101" pitchFamily="34" charset="-79"/>
            </a:rPr>
            <a:t>צוות מנכ"ל</a:t>
          </a:r>
        </a:p>
      </dgm:t>
    </dgm:pt>
    <dgm:pt modelId="{66497065-7F6E-407A-B6F7-025F7F2D4458}" type="parTrans" cxnId="{311C3CD2-0890-4485-BD4C-E6C7E7FC4C70}">
      <dgm:prSet/>
      <dgm:spPr/>
      <dgm:t>
        <a:bodyPr/>
        <a:lstStyle/>
        <a:p>
          <a:pPr rtl="1"/>
          <a:endParaRPr lang="he-IL">
            <a:latin typeface="David" panose="020E0502060401010101" pitchFamily="34" charset="-79"/>
            <a:cs typeface="David" panose="020E0502060401010101" pitchFamily="34" charset="-79"/>
          </a:endParaRPr>
        </a:p>
      </dgm:t>
    </dgm:pt>
    <dgm:pt modelId="{D16AB434-77D1-413E-8400-2075B1DB3251}" type="sibTrans" cxnId="{311C3CD2-0890-4485-BD4C-E6C7E7FC4C70}">
      <dgm:prSet/>
      <dgm:spPr/>
      <dgm:t>
        <a:bodyPr/>
        <a:lstStyle/>
        <a:p>
          <a:pPr rtl="1"/>
          <a:endParaRPr lang="he-IL">
            <a:latin typeface="David" panose="020E0502060401010101" pitchFamily="34" charset="-79"/>
            <a:cs typeface="David" panose="020E0502060401010101" pitchFamily="34" charset="-79"/>
          </a:endParaRPr>
        </a:p>
      </dgm:t>
    </dgm:pt>
    <dgm:pt modelId="{915D41E9-2712-4EA2-812A-36C052C759FC}">
      <dgm:prSet phldrT="[טקסט]"/>
      <dgm:spPr/>
      <dgm:t>
        <a:bodyPr/>
        <a:lstStyle/>
        <a:p>
          <a:pPr rtl="1"/>
          <a:r>
            <a:rPr lang="he-IL" b="1" dirty="0">
              <a:latin typeface="David" panose="020E0502060401010101" pitchFamily="34" charset="-79"/>
              <a:cs typeface="David" panose="020E0502060401010101" pitchFamily="34" charset="-79"/>
            </a:rPr>
            <a:t>צוות המערכה נגד הדה-לגיטימציה</a:t>
          </a:r>
        </a:p>
      </dgm:t>
    </dgm:pt>
    <dgm:pt modelId="{2CAD85C4-0BA9-4E69-9AB2-63EBF55B94AB}" type="parTrans" cxnId="{3A33E47D-EC61-4B0A-AD99-59BEE0D204D8}">
      <dgm:prSet/>
      <dgm:spPr/>
      <dgm:t>
        <a:bodyPr/>
        <a:lstStyle/>
        <a:p>
          <a:pPr rtl="1"/>
          <a:endParaRPr lang="he-IL"/>
        </a:p>
      </dgm:t>
    </dgm:pt>
    <dgm:pt modelId="{10F33C1E-9946-47A5-8957-478EC1E3AB9F}" type="sibTrans" cxnId="{3A33E47D-EC61-4B0A-AD99-59BEE0D204D8}">
      <dgm:prSet/>
      <dgm:spPr/>
      <dgm:t>
        <a:bodyPr/>
        <a:lstStyle/>
        <a:p>
          <a:pPr rtl="1"/>
          <a:endParaRPr lang="he-IL"/>
        </a:p>
      </dgm:t>
    </dgm:pt>
    <dgm:pt modelId="{0BF332DB-FFD5-431A-AD93-53541F815FDE}">
      <dgm:prSet phldrT="[טקסט]"/>
      <dgm:spPr/>
      <dgm:t>
        <a:bodyPr/>
        <a:lstStyle/>
        <a:p>
          <a:pPr rtl="1"/>
          <a:r>
            <a:rPr lang="he-IL" b="1">
              <a:latin typeface="David" panose="020E0502060401010101" pitchFamily="34" charset="-79"/>
              <a:cs typeface="David" panose="020E0502060401010101" pitchFamily="34" charset="-79"/>
            </a:rPr>
            <a:t>אגף תקציב ורכש</a:t>
          </a:r>
          <a:endParaRPr lang="he-IL" b="1" dirty="0">
            <a:latin typeface="David" panose="020E0502060401010101" pitchFamily="34" charset="-79"/>
            <a:cs typeface="David" panose="020E0502060401010101" pitchFamily="34" charset="-79"/>
          </a:endParaRPr>
        </a:p>
      </dgm:t>
    </dgm:pt>
    <dgm:pt modelId="{8DB16B97-2F71-4629-9765-397DCFFCC62E}" type="parTrans" cxnId="{0C85D163-D7F8-4152-BC06-2F910C25E009}">
      <dgm:prSet/>
      <dgm:spPr/>
      <dgm:t>
        <a:bodyPr/>
        <a:lstStyle/>
        <a:p>
          <a:pPr rtl="1"/>
          <a:endParaRPr lang="he-IL"/>
        </a:p>
      </dgm:t>
    </dgm:pt>
    <dgm:pt modelId="{9D4CC927-7FAF-40FA-B591-F1D053B3DD5F}" type="sibTrans" cxnId="{0C85D163-D7F8-4152-BC06-2F910C25E009}">
      <dgm:prSet/>
      <dgm:spPr/>
      <dgm:t>
        <a:bodyPr/>
        <a:lstStyle/>
        <a:p>
          <a:pPr rtl="1"/>
          <a:endParaRPr lang="he-IL"/>
        </a:p>
      </dgm:t>
    </dgm:pt>
    <dgm:pt modelId="{C57E0768-3F1E-4DB3-B420-5E72FD96EDCB}">
      <dgm:prSet phldrT="[טקסט]"/>
      <dgm:spPr/>
      <dgm:t>
        <a:bodyPr/>
        <a:lstStyle/>
        <a:p>
          <a:pPr rtl="1"/>
          <a:r>
            <a:rPr lang="he-IL" b="1" dirty="0">
              <a:latin typeface="David" panose="020E0502060401010101" pitchFamily="34" charset="-79"/>
              <a:cs typeface="David" panose="020E0502060401010101" pitchFamily="34" charset="-79"/>
            </a:rPr>
            <a:t>אגף מחקר</a:t>
          </a:r>
        </a:p>
      </dgm:t>
    </dgm:pt>
    <dgm:pt modelId="{86F800CD-8FA9-4ED4-B1C0-A6536E973E68}" type="parTrans" cxnId="{58EC8CA5-2F35-46AC-9EC5-BFD24811E0DF}">
      <dgm:prSet/>
      <dgm:spPr/>
      <dgm:t>
        <a:bodyPr/>
        <a:lstStyle/>
        <a:p>
          <a:pPr rtl="1"/>
          <a:endParaRPr lang="he-IL"/>
        </a:p>
      </dgm:t>
    </dgm:pt>
    <dgm:pt modelId="{6A0C5DB4-C262-4093-B48B-F82BBD1FCD09}" type="sibTrans" cxnId="{58EC8CA5-2F35-46AC-9EC5-BFD24811E0DF}">
      <dgm:prSet/>
      <dgm:spPr/>
      <dgm:t>
        <a:bodyPr/>
        <a:lstStyle/>
        <a:p>
          <a:pPr rtl="1"/>
          <a:endParaRPr lang="he-IL"/>
        </a:p>
      </dgm:t>
    </dgm:pt>
    <dgm:pt modelId="{77749ED8-B14A-43AF-9E62-160F88CCD783}">
      <dgm:prSet phldrT="[טקסט]"/>
      <dgm:spPr/>
      <dgm:t>
        <a:bodyPr/>
        <a:lstStyle/>
        <a:p>
          <a:pPr rtl="1"/>
          <a:r>
            <a:rPr lang="he-IL" b="1" dirty="0">
              <a:latin typeface="David" panose="020E0502060401010101" pitchFamily="34" charset="-79"/>
              <a:cs typeface="David" panose="020E0502060401010101" pitchFamily="34" charset="-79"/>
            </a:rPr>
            <a:t>אגף יוזמות</a:t>
          </a:r>
        </a:p>
      </dgm:t>
    </dgm:pt>
    <dgm:pt modelId="{83D9046F-2C19-4018-8BC8-652F90C0E782}" type="parTrans" cxnId="{2E516D4E-43B2-4317-945B-FCC4A27DBAF8}">
      <dgm:prSet/>
      <dgm:spPr/>
      <dgm:t>
        <a:bodyPr/>
        <a:lstStyle/>
        <a:p>
          <a:pPr rtl="1"/>
          <a:endParaRPr lang="he-IL"/>
        </a:p>
      </dgm:t>
    </dgm:pt>
    <dgm:pt modelId="{192B3604-6815-4AB0-AFC2-B130F4478E87}" type="sibTrans" cxnId="{2E516D4E-43B2-4317-945B-FCC4A27DBAF8}">
      <dgm:prSet/>
      <dgm:spPr/>
      <dgm:t>
        <a:bodyPr/>
        <a:lstStyle/>
        <a:p>
          <a:pPr rtl="1"/>
          <a:endParaRPr lang="he-IL"/>
        </a:p>
      </dgm:t>
    </dgm:pt>
    <dgm:pt modelId="{697050D4-B36C-49A0-BF3D-3E4EF3A90E80}">
      <dgm:prSet phldrT="[טקסט]"/>
      <dgm:spPr/>
      <dgm:t>
        <a:bodyPr/>
        <a:lstStyle/>
        <a:p>
          <a:pPr rtl="1"/>
          <a:r>
            <a:rPr lang="he-IL" b="1" dirty="0">
              <a:latin typeface="David" panose="020E0502060401010101" pitchFamily="34" charset="-79"/>
              <a:cs typeface="David" panose="020E0502060401010101" pitchFamily="34" charset="-79"/>
            </a:rPr>
            <a:t>אגף תודעה</a:t>
          </a:r>
        </a:p>
      </dgm:t>
    </dgm:pt>
    <dgm:pt modelId="{9858F30D-0197-4D0E-9240-5C25FB052719}" type="parTrans" cxnId="{29324A7D-8254-4A0C-8B19-2BF306446E8A}">
      <dgm:prSet/>
      <dgm:spPr/>
      <dgm:t>
        <a:bodyPr/>
        <a:lstStyle/>
        <a:p>
          <a:pPr rtl="1"/>
          <a:endParaRPr lang="he-IL"/>
        </a:p>
      </dgm:t>
    </dgm:pt>
    <dgm:pt modelId="{44D9D9B9-36C0-4287-BEFC-A1F0BEA5BB7C}" type="sibTrans" cxnId="{29324A7D-8254-4A0C-8B19-2BF306446E8A}">
      <dgm:prSet/>
      <dgm:spPr/>
      <dgm:t>
        <a:bodyPr/>
        <a:lstStyle/>
        <a:p>
          <a:pPr rtl="1"/>
          <a:endParaRPr lang="he-IL"/>
        </a:p>
      </dgm:t>
    </dgm:pt>
    <dgm:pt modelId="{56D230EC-025B-4391-B0C4-4F8524A12ACD}" type="pres">
      <dgm:prSet presAssocID="{EDD5EBA7-A46B-4C7C-B7ED-DD2B16C0202E}" presName="hierChild1" presStyleCnt="0">
        <dgm:presLayoutVars>
          <dgm:chPref val="1"/>
          <dgm:dir/>
          <dgm:animOne val="branch"/>
          <dgm:animLvl val="lvl"/>
          <dgm:resizeHandles/>
        </dgm:presLayoutVars>
      </dgm:prSet>
      <dgm:spPr/>
      <dgm:t>
        <a:bodyPr/>
        <a:lstStyle/>
        <a:p>
          <a:pPr rtl="1"/>
          <a:endParaRPr lang="he-IL"/>
        </a:p>
      </dgm:t>
    </dgm:pt>
    <dgm:pt modelId="{DE119541-61F8-464C-8945-E3E72D34616F}" type="pres">
      <dgm:prSet presAssocID="{32CDBD6C-205C-4FEA-8CB5-5F3BC50DE079}" presName="hierRoot1" presStyleCnt="0"/>
      <dgm:spPr/>
    </dgm:pt>
    <dgm:pt modelId="{711C18EC-8F74-48B5-BE0A-C4E1454FD6AD}" type="pres">
      <dgm:prSet presAssocID="{32CDBD6C-205C-4FEA-8CB5-5F3BC50DE079}" presName="composite" presStyleCnt="0"/>
      <dgm:spPr/>
    </dgm:pt>
    <dgm:pt modelId="{82C27AE9-C482-4E43-A3FF-A343C83E9794}" type="pres">
      <dgm:prSet presAssocID="{32CDBD6C-205C-4FEA-8CB5-5F3BC50DE079}" presName="background" presStyleLbl="node0" presStyleIdx="0" presStyleCnt="1"/>
      <dgm:spPr>
        <a:solidFill>
          <a:schemeClr val="accent2"/>
        </a:solidFill>
      </dgm:spPr>
    </dgm:pt>
    <dgm:pt modelId="{2DE6AB76-63A6-4AD7-9899-29FD73E1A3C3}" type="pres">
      <dgm:prSet presAssocID="{32CDBD6C-205C-4FEA-8CB5-5F3BC50DE079}" presName="text" presStyleLbl="fgAcc0" presStyleIdx="0" presStyleCnt="1">
        <dgm:presLayoutVars>
          <dgm:chPref val="3"/>
        </dgm:presLayoutVars>
      </dgm:prSet>
      <dgm:spPr/>
      <dgm:t>
        <a:bodyPr/>
        <a:lstStyle/>
        <a:p>
          <a:pPr rtl="1"/>
          <a:endParaRPr lang="he-IL"/>
        </a:p>
      </dgm:t>
    </dgm:pt>
    <dgm:pt modelId="{1C1B5EC0-E218-46C9-98D2-644C62F937B0}" type="pres">
      <dgm:prSet presAssocID="{32CDBD6C-205C-4FEA-8CB5-5F3BC50DE079}" presName="hierChild2" presStyleCnt="0"/>
      <dgm:spPr/>
    </dgm:pt>
    <dgm:pt modelId="{4A52164F-7226-4A98-8B21-21DDB2EFF7A0}" type="pres">
      <dgm:prSet presAssocID="{2CAD85C4-0BA9-4E69-9AB2-63EBF55B94AB}" presName="Name10" presStyleLbl="parChTrans1D2" presStyleIdx="0" presStyleCnt="4"/>
      <dgm:spPr/>
      <dgm:t>
        <a:bodyPr/>
        <a:lstStyle/>
        <a:p>
          <a:pPr rtl="1"/>
          <a:endParaRPr lang="he-IL"/>
        </a:p>
      </dgm:t>
    </dgm:pt>
    <dgm:pt modelId="{2847088E-A474-40FB-8491-2C0C23BEB484}" type="pres">
      <dgm:prSet presAssocID="{915D41E9-2712-4EA2-812A-36C052C759FC}" presName="hierRoot2" presStyleCnt="0"/>
      <dgm:spPr/>
    </dgm:pt>
    <dgm:pt modelId="{4147B82A-F12C-4D27-9474-E67EAF32B790}" type="pres">
      <dgm:prSet presAssocID="{915D41E9-2712-4EA2-812A-36C052C759FC}" presName="composite2" presStyleCnt="0"/>
      <dgm:spPr/>
    </dgm:pt>
    <dgm:pt modelId="{D468D0E4-83A0-4AC0-B3F0-38A9B4342B1F}" type="pres">
      <dgm:prSet presAssocID="{915D41E9-2712-4EA2-812A-36C052C759FC}" presName="background2" presStyleLbl="node2" presStyleIdx="0" presStyleCnt="4"/>
      <dgm:spPr/>
      <dgm:t>
        <a:bodyPr/>
        <a:lstStyle/>
        <a:p>
          <a:pPr rtl="1"/>
          <a:endParaRPr lang="he-IL"/>
        </a:p>
      </dgm:t>
    </dgm:pt>
    <dgm:pt modelId="{0AD1937B-8894-44A2-B357-99E7F4CB708C}" type="pres">
      <dgm:prSet presAssocID="{915D41E9-2712-4EA2-812A-36C052C759FC}" presName="text2" presStyleLbl="fgAcc2" presStyleIdx="0" presStyleCnt="4">
        <dgm:presLayoutVars>
          <dgm:chPref val="3"/>
        </dgm:presLayoutVars>
      </dgm:prSet>
      <dgm:spPr/>
      <dgm:t>
        <a:bodyPr/>
        <a:lstStyle/>
        <a:p>
          <a:pPr rtl="1"/>
          <a:endParaRPr lang="he-IL"/>
        </a:p>
      </dgm:t>
    </dgm:pt>
    <dgm:pt modelId="{6343BD07-5F6C-4614-A9ED-F8CA50F0C46B}" type="pres">
      <dgm:prSet presAssocID="{915D41E9-2712-4EA2-812A-36C052C759FC}" presName="hierChild3" presStyleCnt="0"/>
      <dgm:spPr/>
    </dgm:pt>
    <dgm:pt modelId="{745E4358-7669-405D-8BA5-112C57B34BCA}" type="pres">
      <dgm:prSet presAssocID="{9858F30D-0197-4D0E-9240-5C25FB052719}" presName="Name17" presStyleLbl="parChTrans1D3" presStyleIdx="0" presStyleCnt="3"/>
      <dgm:spPr/>
      <dgm:t>
        <a:bodyPr/>
        <a:lstStyle/>
        <a:p>
          <a:pPr rtl="1"/>
          <a:endParaRPr lang="he-IL"/>
        </a:p>
      </dgm:t>
    </dgm:pt>
    <dgm:pt modelId="{3E769D26-1CD1-49BB-BCD8-B6D65FBF8242}" type="pres">
      <dgm:prSet presAssocID="{697050D4-B36C-49A0-BF3D-3E4EF3A90E80}" presName="hierRoot3" presStyleCnt="0"/>
      <dgm:spPr/>
    </dgm:pt>
    <dgm:pt modelId="{389B957F-314E-43D8-9B85-AB4083FE765D}" type="pres">
      <dgm:prSet presAssocID="{697050D4-B36C-49A0-BF3D-3E4EF3A90E80}" presName="composite3" presStyleCnt="0"/>
      <dgm:spPr/>
    </dgm:pt>
    <dgm:pt modelId="{4D2A188F-9F82-4B69-81D8-954E34F57D2E}" type="pres">
      <dgm:prSet presAssocID="{697050D4-B36C-49A0-BF3D-3E4EF3A90E80}" presName="background3" presStyleLbl="node3" presStyleIdx="0" presStyleCnt="3"/>
      <dgm:spPr/>
    </dgm:pt>
    <dgm:pt modelId="{C43F00FF-2430-45DC-B26A-87D31F6E159E}" type="pres">
      <dgm:prSet presAssocID="{697050D4-B36C-49A0-BF3D-3E4EF3A90E80}" presName="text3" presStyleLbl="fgAcc3" presStyleIdx="0" presStyleCnt="3">
        <dgm:presLayoutVars>
          <dgm:chPref val="3"/>
        </dgm:presLayoutVars>
      </dgm:prSet>
      <dgm:spPr/>
      <dgm:t>
        <a:bodyPr/>
        <a:lstStyle/>
        <a:p>
          <a:pPr rtl="1"/>
          <a:endParaRPr lang="he-IL"/>
        </a:p>
      </dgm:t>
    </dgm:pt>
    <dgm:pt modelId="{0D69966E-604D-442E-A3A5-CC08E50FEE05}" type="pres">
      <dgm:prSet presAssocID="{697050D4-B36C-49A0-BF3D-3E4EF3A90E80}" presName="hierChild4" presStyleCnt="0"/>
      <dgm:spPr/>
    </dgm:pt>
    <dgm:pt modelId="{767A5557-4C4C-49B5-9BE5-C67863A85EC0}" type="pres">
      <dgm:prSet presAssocID="{86F800CD-8FA9-4ED4-B1C0-A6536E973E68}" presName="Name17" presStyleLbl="parChTrans1D3" presStyleIdx="1" presStyleCnt="3"/>
      <dgm:spPr/>
      <dgm:t>
        <a:bodyPr/>
        <a:lstStyle/>
        <a:p>
          <a:pPr rtl="1"/>
          <a:endParaRPr lang="he-IL"/>
        </a:p>
      </dgm:t>
    </dgm:pt>
    <dgm:pt modelId="{B9B4497B-DA22-474E-A817-89F739C559DE}" type="pres">
      <dgm:prSet presAssocID="{C57E0768-3F1E-4DB3-B420-5E72FD96EDCB}" presName="hierRoot3" presStyleCnt="0"/>
      <dgm:spPr/>
    </dgm:pt>
    <dgm:pt modelId="{085AE7BC-DDF8-4C29-BB8F-FBB0E13D84CF}" type="pres">
      <dgm:prSet presAssocID="{C57E0768-3F1E-4DB3-B420-5E72FD96EDCB}" presName="composite3" presStyleCnt="0"/>
      <dgm:spPr/>
    </dgm:pt>
    <dgm:pt modelId="{333CD1E0-4939-477B-A365-0A42D6323FD1}" type="pres">
      <dgm:prSet presAssocID="{C57E0768-3F1E-4DB3-B420-5E72FD96EDCB}" presName="background3" presStyleLbl="node3" presStyleIdx="1" presStyleCnt="3"/>
      <dgm:spPr/>
    </dgm:pt>
    <dgm:pt modelId="{AA7B97DB-18BA-4D03-BD6B-9E9D2ECEA2FE}" type="pres">
      <dgm:prSet presAssocID="{C57E0768-3F1E-4DB3-B420-5E72FD96EDCB}" presName="text3" presStyleLbl="fgAcc3" presStyleIdx="1" presStyleCnt="3">
        <dgm:presLayoutVars>
          <dgm:chPref val="3"/>
        </dgm:presLayoutVars>
      </dgm:prSet>
      <dgm:spPr/>
      <dgm:t>
        <a:bodyPr/>
        <a:lstStyle/>
        <a:p>
          <a:pPr rtl="1"/>
          <a:endParaRPr lang="he-IL"/>
        </a:p>
      </dgm:t>
    </dgm:pt>
    <dgm:pt modelId="{68840389-4A4E-48C7-9DDE-7418F466E679}" type="pres">
      <dgm:prSet presAssocID="{C57E0768-3F1E-4DB3-B420-5E72FD96EDCB}" presName="hierChild4" presStyleCnt="0"/>
      <dgm:spPr/>
    </dgm:pt>
    <dgm:pt modelId="{92EA4D9A-9A27-499A-9A69-FF94E03552BA}" type="pres">
      <dgm:prSet presAssocID="{83D9046F-2C19-4018-8BC8-652F90C0E782}" presName="Name17" presStyleLbl="parChTrans1D3" presStyleIdx="2" presStyleCnt="3"/>
      <dgm:spPr/>
      <dgm:t>
        <a:bodyPr/>
        <a:lstStyle/>
        <a:p>
          <a:pPr rtl="1"/>
          <a:endParaRPr lang="he-IL"/>
        </a:p>
      </dgm:t>
    </dgm:pt>
    <dgm:pt modelId="{F4322088-2AFF-4485-AD6C-03F4D0003EF7}" type="pres">
      <dgm:prSet presAssocID="{77749ED8-B14A-43AF-9E62-160F88CCD783}" presName="hierRoot3" presStyleCnt="0"/>
      <dgm:spPr/>
    </dgm:pt>
    <dgm:pt modelId="{9BFDD3E4-3D0B-4361-A4A9-FF5034C36FF2}" type="pres">
      <dgm:prSet presAssocID="{77749ED8-B14A-43AF-9E62-160F88CCD783}" presName="composite3" presStyleCnt="0"/>
      <dgm:spPr/>
    </dgm:pt>
    <dgm:pt modelId="{5580CC3E-4575-4EC4-8326-A0FB837B5931}" type="pres">
      <dgm:prSet presAssocID="{77749ED8-B14A-43AF-9E62-160F88CCD783}" presName="background3" presStyleLbl="node3" presStyleIdx="2" presStyleCnt="3"/>
      <dgm:spPr/>
      <dgm:t>
        <a:bodyPr/>
        <a:lstStyle/>
        <a:p>
          <a:pPr rtl="1"/>
          <a:endParaRPr lang="he-IL"/>
        </a:p>
      </dgm:t>
    </dgm:pt>
    <dgm:pt modelId="{54A0AB2F-06F7-452F-95F0-E92ABA5840B0}" type="pres">
      <dgm:prSet presAssocID="{77749ED8-B14A-43AF-9E62-160F88CCD783}" presName="text3" presStyleLbl="fgAcc3" presStyleIdx="2" presStyleCnt="3">
        <dgm:presLayoutVars>
          <dgm:chPref val="3"/>
        </dgm:presLayoutVars>
      </dgm:prSet>
      <dgm:spPr/>
      <dgm:t>
        <a:bodyPr/>
        <a:lstStyle/>
        <a:p>
          <a:pPr rtl="1"/>
          <a:endParaRPr lang="he-IL"/>
        </a:p>
      </dgm:t>
    </dgm:pt>
    <dgm:pt modelId="{E6245864-A228-453E-9C3F-16DE24F0DA2E}" type="pres">
      <dgm:prSet presAssocID="{77749ED8-B14A-43AF-9E62-160F88CCD783}" presName="hierChild4" presStyleCnt="0"/>
      <dgm:spPr/>
    </dgm:pt>
    <dgm:pt modelId="{5E880680-09BC-4FBE-BA70-3FEFD2E51958}" type="pres">
      <dgm:prSet presAssocID="{8DB16B97-2F71-4629-9765-397DCFFCC62E}" presName="Name10" presStyleLbl="parChTrans1D2" presStyleIdx="1" presStyleCnt="4"/>
      <dgm:spPr/>
      <dgm:t>
        <a:bodyPr/>
        <a:lstStyle/>
        <a:p>
          <a:pPr rtl="1"/>
          <a:endParaRPr lang="he-IL"/>
        </a:p>
      </dgm:t>
    </dgm:pt>
    <dgm:pt modelId="{E413F709-F975-496D-BB40-454202C02A21}" type="pres">
      <dgm:prSet presAssocID="{0BF332DB-FFD5-431A-AD93-53541F815FDE}" presName="hierRoot2" presStyleCnt="0"/>
      <dgm:spPr/>
    </dgm:pt>
    <dgm:pt modelId="{09E6039E-FC3E-47D9-9718-7805BEFB9D2D}" type="pres">
      <dgm:prSet presAssocID="{0BF332DB-FFD5-431A-AD93-53541F815FDE}" presName="composite2" presStyleCnt="0"/>
      <dgm:spPr/>
    </dgm:pt>
    <dgm:pt modelId="{F9662B43-D484-4668-BAB9-8A96CAA041CE}" type="pres">
      <dgm:prSet presAssocID="{0BF332DB-FFD5-431A-AD93-53541F815FDE}" presName="background2" presStyleLbl="node2" presStyleIdx="1" presStyleCnt="4"/>
      <dgm:spPr/>
      <dgm:t>
        <a:bodyPr/>
        <a:lstStyle/>
        <a:p>
          <a:pPr rtl="1"/>
          <a:endParaRPr lang="he-IL"/>
        </a:p>
      </dgm:t>
    </dgm:pt>
    <dgm:pt modelId="{78BA87F6-28EB-45E3-8B16-EE7271B62F3A}" type="pres">
      <dgm:prSet presAssocID="{0BF332DB-FFD5-431A-AD93-53541F815FDE}" presName="text2" presStyleLbl="fgAcc2" presStyleIdx="1" presStyleCnt="4">
        <dgm:presLayoutVars>
          <dgm:chPref val="3"/>
        </dgm:presLayoutVars>
      </dgm:prSet>
      <dgm:spPr/>
      <dgm:t>
        <a:bodyPr/>
        <a:lstStyle/>
        <a:p>
          <a:pPr rtl="1"/>
          <a:endParaRPr lang="he-IL"/>
        </a:p>
      </dgm:t>
    </dgm:pt>
    <dgm:pt modelId="{1B7B7A5A-033B-4435-BA5E-4773991065AD}" type="pres">
      <dgm:prSet presAssocID="{0BF332DB-FFD5-431A-AD93-53541F815FDE}" presName="hierChild3" presStyleCnt="0"/>
      <dgm:spPr/>
    </dgm:pt>
    <dgm:pt modelId="{2AAB6AD6-239A-4964-8CC2-A1B1B72A9C57}" type="pres">
      <dgm:prSet presAssocID="{2FFDB12A-B2CB-45D9-8CC4-CC91E7E74F81}" presName="Name10" presStyleLbl="parChTrans1D2" presStyleIdx="2" presStyleCnt="4"/>
      <dgm:spPr/>
      <dgm:t>
        <a:bodyPr/>
        <a:lstStyle/>
        <a:p>
          <a:pPr rtl="1"/>
          <a:endParaRPr lang="he-IL"/>
        </a:p>
      </dgm:t>
    </dgm:pt>
    <dgm:pt modelId="{4D9B098D-2858-4E95-8E84-156DAEA6014E}" type="pres">
      <dgm:prSet presAssocID="{816A772D-1DC4-455B-8D43-ECC2CA818B6F}" presName="hierRoot2" presStyleCnt="0"/>
      <dgm:spPr/>
    </dgm:pt>
    <dgm:pt modelId="{8719A9C4-7E94-4A14-8704-539E9994F5DB}" type="pres">
      <dgm:prSet presAssocID="{816A772D-1DC4-455B-8D43-ECC2CA818B6F}" presName="composite2" presStyleCnt="0"/>
      <dgm:spPr/>
    </dgm:pt>
    <dgm:pt modelId="{CAD5FCA7-09FC-4B2E-B7BD-5F8F3E7E3C76}" type="pres">
      <dgm:prSet presAssocID="{816A772D-1DC4-455B-8D43-ECC2CA818B6F}" presName="background2" presStyleLbl="node2" presStyleIdx="2" presStyleCnt="4"/>
      <dgm:spPr>
        <a:solidFill>
          <a:schemeClr val="accent2"/>
        </a:solidFill>
      </dgm:spPr>
    </dgm:pt>
    <dgm:pt modelId="{AC4407C9-E9E0-451A-8CF0-F06ADC4EA97A}" type="pres">
      <dgm:prSet presAssocID="{816A772D-1DC4-455B-8D43-ECC2CA818B6F}" presName="text2" presStyleLbl="fgAcc2" presStyleIdx="2" presStyleCnt="4">
        <dgm:presLayoutVars>
          <dgm:chPref val="3"/>
        </dgm:presLayoutVars>
      </dgm:prSet>
      <dgm:spPr/>
      <dgm:t>
        <a:bodyPr/>
        <a:lstStyle/>
        <a:p>
          <a:pPr rtl="1"/>
          <a:endParaRPr lang="he-IL"/>
        </a:p>
      </dgm:t>
    </dgm:pt>
    <dgm:pt modelId="{3D8F8660-528D-4ECE-9922-4544CD4BD0C1}" type="pres">
      <dgm:prSet presAssocID="{816A772D-1DC4-455B-8D43-ECC2CA818B6F}" presName="hierChild3" presStyleCnt="0"/>
      <dgm:spPr/>
    </dgm:pt>
    <dgm:pt modelId="{6E3FD30C-1833-49D8-9D7F-8480864CE931}" type="pres">
      <dgm:prSet presAssocID="{66497065-7F6E-407A-B6F7-025F7F2D4458}" presName="Name10" presStyleLbl="parChTrans1D2" presStyleIdx="3" presStyleCnt="4"/>
      <dgm:spPr/>
      <dgm:t>
        <a:bodyPr/>
        <a:lstStyle/>
        <a:p>
          <a:pPr rtl="1"/>
          <a:endParaRPr lang="he-IL"/>
        </a:p>
      </dgm:t>
    </dgm:pt>
    <dgm:pt modelId="{82B8AD11-F0AD-4132-B583-47448032AF86}" type="pres">
      <dgm:prSet presAssocID="{43B4330C-2ECC-41BA-A13F-B149C146CABA}" presName="hierRoot2" presStyleCnt="0"/>
      <dgm:spPr/>
    </dgm:pt>
    <dgm:pt modelId="{7182F1AC-50EF-4B27-A9B8-A55FE1B23A03}" type="pres">
      <dgm:prSet presAssocID="{43B4330C-2ECC-41BA-A13F-B149C146CABA}" presName="composite2" presStyleCnt="0"/>
      <dgm:spPr/>
    </dgm:pt>
    <dgm:pt modelId="{D459CC35-6B1B-4E56-9D52-3E39961BF37D}" type="pres">
      <dgm:prSet presAssocID="{43B4330C-2ECC-41BA-A13F-B149C146CABA}" presName="background2" presStyleLbl="node2" presStyleIdx="3" presStyleCnt="4"/>
      <dgm:spPr>
        <a:solidFill>
          <a:schemeClr val="accent2"/>
        </a:solidFill>
      </dgm:spPr>
    </dgm:pt>
    <dgm:pt modelId="{CCD0B719-CC1A-401D-8D18-6A43CC5824E7}" type="pres">
      <dgm:prSet presAssocID="{43B4330C-2ECC-41BA-A13F-B149C146CABA}" presName="text2" presStyleLbl="fgAcc2" presStyleIdx="3" presStyleCnt="4">
        <dgm:presLayoutVars>
          <dgm:chPref val="3"/>
        </dgm:presLayoutVars>
      </dgm:prSet>
      <dgm:spPr/>
      <dgm:t>
        <a:bodyPr/>
        <a:lstStyle/>
        <a:p>
          <a:pPr rtl="1"/>
          <a:endParaRPr lang="he-IL"/>
        </a:p>
      </dgm:t>
    </dgm:pt>
    <dgm:pt modelId="{ECA7A4D0-EC30-4898-992B-572DF30C77AA}" type="pres">
      <dgm:prSet presAssocID="{43B4330C-2ECC-41BA-A13F-B149C146CABA}" presName="hierChild3" presStyleCnt="0"/>
      <dgm:spPr/>
    </dgm:pt>
  </dgm:ptLst>
  <dgm:cxnLst>
    <dgm:cxn modelId="{15FEA14E-5509-41BD-9DF9-839FE3964239}" type="presOf" srcId="{697050D4-B36C-49A0-BF3D-3E4EF3A90E80}" destId="{C43F00FF-2430-45DC-B26A-87D31F6E159E}" srcOrd="0" destOrd="0" presId="urn:microsoft.com/office/officeart/2005/8/layout/hierarchy1"/>
    <dgm:cxn modelId="{8CFBA4EB-DF28-4B28-B03A-2C522F528C1B}" type="presOf" srcId="{8DB16B97-2F71-4629-9765-397DCFFCC62E}" destId="{5E880680-09BC-4FBE-BA70-3FEFD2E51958}" srcOrd="0" destOrd="0" presId="urn:microsoft.com/office/officeart/2005/8/layout/hierarchy1"/>
    <dgm:cxn modelId="{094DFDBE-DA01-45A0-BCD9-C4B591097066}" type="presOf" srcId="{9858F30D-0197-4D0E-9240-5C25FB052719}" destId="{745E4358-7669-405D-8BA5-112C57B34BCA}" srcOrd="0" destOrd="0" presId="urn:microsoft.com/office/officeart/2005/8/layout/hierarchy1"/>
    <dgm:cxn modelId="{311C3CD2-0890-4485-BD4C-E6C7E7FC4C70}" srcId="{32CDBD6C-205C-4FEA-8CB5-5F3BC50DE079}" destId="{43B4330C-2ECC-41BA-A13F-B149C146CABA}" srcOrd="3" destOrd="0" parTransId="{66497065-7F6E-407A-B6F7-025F7F2D4458}" sibTransId="{D16AB434-77D1-413E-8400-2075B1DB3251}"/>
    <dgm:cxn modelId="{A486F10D-AC4A-455B-A495-D0528603A50C}" srcId="{32CDBD6C-205C-4FEA-8CB5-5F3BC50DE079}" destId="{816A772D-1DC4-455B-8D43-ECC2CA818B6F}" srcOrd="2" destOrd="0" parTransId="{2FFDB12A-B2CB-45D9-8CC4-CC91E7E74F81}" sibTransId="{577D3ADF-84E8-43D7-B2BF-71B769C8CAA8}"/>
    <dgm:cxn modelId="{6D69879B-C7BF-48F5-83DD-749613306185}" type="presOf" srcId="{66497065-7F6E-407A-B6F7-025F7F2D4458}" destId="{6E3FD30C-1833-49D8-9D7F-8480864CE931}" srcOrd="0" destOrd="0" presId="urn:microsoft.com/office/officeart/2005/8/layout/hierarchy1"/>
    <dgm:cxn modelId="{3A33E47D-EC61-4B0A-AD99-59BEE0D204D8}" srcId="{32CDBD6C-205C-4FEA-8CB5-5F3BC50DE079}" destId="{915D41E9-2712-4EA2-812A-36C052C759FC}" srcOrd="0" destOrd="0" parTransId="{2CAD85C4-0BA9-4E69-9AB2-63EBF55B94AB}" sibTransId="{10F33C1E-9946-47A5-8957-478EC1E3AB9F}"/>
    <dgm:cxn modelId="{864C9057-379C-464F-8B77-EA5B6BF147D8}" type="presOf" srcId="{43B4330C-2ECC-41BA-A13F-B149C146CABA}" destId="{CCD0B719-CC1A-401D-8D18-6A43CC5824E7}" srcOrd="0" destOrd="0" presId="urn:microsoft.com/office/officeart/2005/8/layout/hierarchy1"/>
    <dgm:cxn modelId="{58EC8CA5-2F35-46AC-9EC5-BFD24811E0DF}" srcId="{915D41E9-2712-4EA2-812A-36C052C759FC}" destId="{C57E0768-3F1E-4DB3-B420-5E72FD96EDCB}" srcOrd="1" destOrd="0" parTransId="{86F800CD-8FA9-4ED4-B1C0-A6536E973E68}" sibTransId="{6A0C5DB4-C262-4093-B48B-F82BBD1FCD09}"/>
    <dgm:cxn modelId="{29324A7D-8254-4A0C-8B19-2BF306446E8A}" srcId="{915D41E9-2712-4EA2-812A-36C052C759FC}" destId="{697050D4-B36C-49A0-BF3D-3E4EF3A90E80}" srcOrd="0" destOrd="0" parTransId="{9858F30D-0197-4D0E-9240-5C25FB052719}" sibTransId="{44D9D9B9-36C0-4287-BEFC-A1F0BEA5BB7C}"/>
    <dgm:cxn modelId="{6B0C7118-E872-4F63-B707-154F5DD5E5F9}" srcId="{EDD5EBA7-A46B-4C7C-B7ED-DD2B16C0202E}" destId="{32CDBD6C-205C-4FEA-8CB5-5F3BC50DE079}" srcOrd="0" destOrd="0" parTransId="{EE1DBA0D-663A-4F57-A5D9-A8B8267E5F10}" sibTransId="{4918AD91-B309-4B69-AA33-671753BB72D2}"/>
    <dgm:cxn modelId="{06A73F74-E323-4E6C-8F4F-6D1B7E265A52}" type="presOf" srcId="{32CDBD6C-205C-4FEA-8CB5-5F3BC50DE079}" destId="{2DE6AB76-63A6-4AD7-9899-29FD73E1A3C3}" srcOrd="0" destOrd="0" presId="urn:microsoft.com/office/officeart/2005/8/layout/hierarchy1"/>
    <dgm:cxn modelId="{4B159A6C-EDE6-4E2E-B5A4-86A57416632E}" type="presOf" srcId="{2CAD85C4-0BA9-4E69-9AB2-63EBF55B94AB}" destId="{4A52164F-7226-4A98-8B21-21DDB2EFF7A0}" srcOrd="0" destOrd="0" presId="urn:microsoft.com/office/officeart/2005/8/layout/hierarchy1"/>
    <dgm:cxn modelId="{0C85D163-D7F8-4152-BC06-2F910C25E009}" srcId="{32CDBD6C-205C-4FEA-8CB5-5F3BC50DE079}" destId="{0BF332DB-FFD5-431A-AD93-53541F815FDE}" srcOrd="1" destOrd="0" parTransId="{8DB16B97-2F71-4629-9765-397DCFFCC62E}" sibTransId="{9D4CC927-7FAF-40FA-B591-F1D053B3DD5F}"/>
    <dgm:cxn modelId="{D2262E48-E610-40DE-A099-E6A9B1B3133B}" type="presOf" srcId="{0BF332DB-FFD5-431A-AD93-53541F815FDE}" destId="{78BA87F6-28EB-45E3-8B16-EE7271B62F3A}" srcOrd="0" destOrd="0" presId="urn:microsoft.com/office/officeart/2005/8/layout/hierarchy1"/>
    <dgm:cxn modelId="{7E8EB486-1CB7-40A9-956B-4364D6236442}" type="presOf" srcId="{915D41E9-2712-4EA2-812A-36C052C759FC}" destId="{0AD1937B-8894-44A2-B357-99E7F4CB708C}" srcOrd="0" destOrd="0" presId="urn:microsoft.com/office/officeart/2005/8/layout/hierarchy1"/>
    <dgm:cxn modelId="{8A53AC7A-C12F-4F61-BCE0-437B7C3A24D6}" type="presOf" srcId="{EDD5EBA7-A46B-4C7C-B7ED-DD2B16C0202E}" destId="{56D230EC-025B-4391-B0C4-4F8524A12ACD}" srcOrd="0" destOrd="0" presId="urn:microsoft.com/office/officeart/2005/8/layout/hierarchy1"/>
    <dgm:cxn modelId="{2E516D4E-43B2-4317-945B-FCC4A27DBAF8}" srcId="{915D41E9-2712-4EA2-812A-36C052C759FC}" destId="{77749ED8-B14A-43AF-9E62-160F88CCD783}" srcOrd="2" destOrd="0" parTransId="{83D9046F-2C19-4018-8BC8-652F90C0E782}" sibTransId="{192B3604-6815-4AB0-AFC2-B130F4478E87}"/>
    <dgm:cxn modelId="{0B2D3DA0-3AA7-4A4E-B9C4-B6E6181151F5}" type="presOf" srcId="{2FFDB12A-B2CB-45D9-8CC4-CC91E7E74F81}" destId="{2AAB6AD6-239A-4964-8CC2-A1B1B72A9C57}" srcOrd="0" destOrd="0" presId="urn:microsoft.com/office/officeart/2005/8/layout/hierarchy1"/>
    <dgm:cxn modelId="{C1725D3D-7CB6-4466-B9B4-722BFD5F1C4D}" type="presOf" srcId="{83D9046F-2C19-4018-8BC8-652F90C0E782}" destId="{92EA4D9A-9A27-499A-9A69-FF94E03552BA}" srcOrd="0" destOrd="0" presId="urn:microsoft.com/office/officeart/2005/8/layout/hierarchy1"/>
    <dgm:cxn modelId="{053BAA2C-062D-460A-85EA-1D607B9FA9AB}" type="presOf" srcId="{77749ED8-B14A-43AF-9E62-160F88CCD783}" destId="{54A0AB2F-06F7-452F-95F0-E92ABA5840B0}" srcOrd="0" destOrd="0" presId="urn:microsoft.com/office/officeart/2005/8/layout/hierarchy1"/>
    <dgm:cxn modelId="{C837B207-C6A3-4E1F-AB63-30E93D210A2D}" type="presOf" srcId="{86F800CD-8FA9-4ED4-B1C0-A6536E973E68}" destId="{767A5557-4C4C-49B5-9BE5-C67863A85EC0}" srcOrd="0" destOrd="0" presId="urn:microsoft.com/office/officeart/2005/8/layout/hierarchy1"/>
    <dgm:cxn modelId="{3F333CB8-BC4F-4C60-BD44-DEE4AAD29C4A}" type="presOf" srcId="{C57E0768-3F1E-4DB3-B420-5E72FD96EDCB}" destId="{AA7B97DB-18BA-4D03-BD6B-9E9D2ECEA2FE}" srcOrd="0" destOrd="0" presId="urn:microsoft.com/office/officeart/2005/8/layout/hierarchy1"/>
    <dgm:cxn modelId="{E02F3583-823F-4AD1-9F18-6EAE8BE43F4C}" type="presOf" srcId="{816A772D-1DC4-455B-8D43-ECC2CA818B6F}" destId="{AC4407C9-E9E0-451A-8CF0-F06ADC4EA97A}" srcOrd="0" destOrd="0" presId="urn:microsoft.com/office/officeart/2005/8/layout/hierarchy1"/>
    <dgm:cxn modelId="{A19541B2-F6B4-4858-94F9-EAD79F878ECC}" type="presParOf" srcId="{56D230EC-025B-4391-B0C4-4F8524A12ACD}" destId="{DE119541-61F8-464C-8945-E3E72D34616F}" srcOrd="0" destOrd="0" presId="urn:microsoft.com/office/officeart/2005/8/layout/hierarchy1"/>
    <dgm:cxn modelId="{2C66022D-737A-441B-902F-F910DA9DD668}" type="presParOf" srcId="{DE119541-61F8-464C-8945-E3E72D34616F}" destId="{711C18EC-8F74-48B5-BE0A-C4E1454FD6AD}" srcOrd="0" destOrd="0" presId="urn:microsoft.com/office/officeart/2005/8/layout/hierarchy1"/>
    <dgm:cxn modelId="{FB5DD381-5C7B-428F-B793-060F8318C166}" type="presParOf" srcId="{711C18EC-8F74-48B5-BE0A-C4E1454FD6AD}" destId="{82C27AE9-C482-4E43-A3FF-A343C83E9794}" srcOrd="0" destOrd="0" presId="urn:microsoft.com/office/officeart/2005/8/layout/hierarchy1"/>
    <dgm:cxn modelId="{CAD91603-D5CD-45A9-B07D-12223C89C2CB}" type="presParOf" srcId="{711C18EC-8F74-48B5-BE0A-C4E1454FD6AD}" destId="{2DE6AB76-63A6-4AD7-9899-29FD73E1A3C3}" srcOrd="1" destOrd="0" presId="urn:microsoft.com/office/officeart/2005/8/layout/hierarchy1"/>
    <dgm:cxn modelId="{FF61DA76-6783-4A1C-9AFA-883B989A8CA6}" type="presParOf" srcId="{DE119541-61F8-464C-8945-E3E72D34616F}" destId="{1C1B5EC0-E218-46C9-98D2-644C62F937B0}" srcOrd="1" destOrd="0" presId="urn:microsoft.com/office/officeart/2005/8/layout/hierarchy1"/>
    <dgm:cxn modelId="{BB8788A7-A191-437E-B1C1-21584924E5E8}" type="presParOf" srcId="{1C1B5EC0-E218-46C9-98D2-644C62F937B0}" destId="{4A52164F-7226-4A98-8B21-21DDB2EFF7A0}" srcOrd="0" destOrd="0" presId="urn:microsoft.com/office/officeart/2005/8/layout/hierarchy1"/>
    <dgm:cxn modelId="{65229A8D-9852-4D01-8EAB-48B090B29B09}" type="presParOf" srcId="{1C1B5EC0-E218-46C9-98D2-644C62F937B0}" destId="{2847088E-A474-40FB-8491-2C0C23BEB484}" srcOrd="1" destOrd="0" presId="urn:microsoft.com/office/officeart/2005/8/layout/hierarchy1"/>
    <dgm:cxn modelId="{4FCD3F8B-D460-4739-A930-86DECF372E29}" type="presParOf" srcId="{2847088E-A474-40FB-8491-2C0C23BEB484}" destId="{4147B82A-F12C-4D27-9474-E67EAF32B790}" srcOrd="0" destOrd="0" presId="urn:microsoft.com/office/officeart/2005/8/layout/hierarchy1"/>
    <dgm:cxn modelId="{5EA9EE56-A833-4F03-9F73-45904AF0648A}" type="presParOf" srcId="{4147B82A-F12C-4D27-9474-E67EAF32B790}" destId="{D468D0E4-83A0-4AC0-B3F0-38A9B4342B1F}" srcOrd="0" destOrd="0" presId="urn:microsoft.com/office/officeart/2005/8/layout/hierarchy1"/>
    <dgm:cxn modelId="{AEBF941C-2772-46E0-BC58-AA64D4702FC5}" type="presParOf" srcId="{4147B82A-F12C-4D27-9474-E67EAF32B790}" destId="{0AD1937B-8894-44A2-B357-99E7F4CB708C}" srcOrd="1" destOrd="0" presId="urn:microsoft.com/office/officeart/2005/8/layout/hierarchy1"/>
    <dgm:cxn modelId="{285B1BFD-057C-4221-B1BD-F9AC073B18F9}" type="presParOf" srcId="{2847088E-A474-40FB-8491-2C0C23BEB484}" destId="{6343BD07-5F6C-4614-A9ED-F8CA50F0C46B}" srcOrd="1" destOrd="0" presId="urn:microsoft.com/office/officeart/2005/8/layout/hierarchy1"/>
    <dgm:cxn modelId="{777150BE-3673-4ADB-8A1E-E62F9CE18EDF}" type="presParOf" srcId="{6343BD07-5F6C-4614-A9ED-F8CA50F0C46B}" destId="{745E4358-7669-405D-8BA5-112C57B34BCA}" srcOrd="0" destOrd="0" presId="urn:microsoft.com/office/officeart/2005/8/layout/hierarchy1"/>
    <dgm:cxn modelId="{E0809E28-1D97-4CE8-A9A1-7B3AF8A17243}" type="presParOf" srcId="{6343BD07-5F6C-4614-A9ED-F8CA50F0C46B}" destId="{3E769D26-1CD1-49BB-BCD8-B6D65FBF8242}" srcOrd="1" destOrd="0" presId="urn:microsoft.com/office/officeart/2005/8/layout/hierarchy1"/>
    <dgm:cxn modelId="{5A8C8E32-C170-47B8-8457-DDEC2B3F77D2}" type="presParOf" srcId="{3E769D26-1CD1-49BB-BCD8-B6D65FBF8242}" destId="{389B957F-314E-43D8-9B85-AB4083FE765D}" srcOrd="0" destOrd="0" presId="urn:microsoft.com/office/officeart/2005/8/layout/hierarchy1"/>
    <dgm:cxn modelId="{C0D34271-6C25-455F-AF28-39FFE8E4AF80}" type="presParOf" srcId="{389B957F-314E-43D8-9B85-AB4083FE765D}" destId="{4D2A188F-9F82-4B69-81D8-954E34F57D2E}" srcOrd="0" destOrd="0" presId="urn:microsoft.com/office/officeart/2005/8/layout/hierarchy1"/>
    <dgm:cxn modelId="{4A6269F9-21D5-4E92-A18F-E45D209BAE5E}" type="presParOf" srcId="{389B957F-314E-43D8-9B85-AB4083FE765D}" destId="{C43F00FF-2430-45DC-B26A-87D31F6E159E}" srcOrd="1" destOrd="0" presId="urn:microsoft.com/office/officeart/2005/8/layout/hierarchy1"/>
    <dgm:cxn modelId="{494E5D7C-459A-413C-BEA7-2CC21426DD5F}" type="presParOf" srcId="{3E769D26-1CD1-49BB-BCD8-B6D65FBF8242}" destId="{0D69966E-604D-442E-A3A5-CC08E50FEE05}" srcOrd="1" destOrd="0" presId="urn:microsoft.com/office/officeart/2005/8/layout/hierarchy1"/>
    <dgm:cxn modelId="{960F0A54-4627-4ED6-9F5A-2BAD8026B4FE}" type="presParOf" srcId="{6343BD07-5F6C-4614-A9ED-F8CA50F0C46B}" destId="{767A5557-4C4C-49B5-9BE5-C67863A85EC0}" srcOrd="2" destOrd="0" presId="urn:microsoft.com/office/officeart/2005/8/layout/hierarchy1"/>
    <dgm:cxn modelId="{3D8CB2FF-4763-43E5-824A-F9EE5D327C70}" type="presParOf" srcId="{6343BD07-5F6C-4614-A9ED-F8CA50F0C46B}" destId="{B9B4497B-DA22-474E-A817-89F739C559DE}" srcOrd="3" destOrd="0" presId="urn:microsoft.com/office/officeart/2005/8/layout/hierarchy1"/>
    <dgm:cxn modelId="{6665BCD5-AB94-40A2-8DC6-5936C73A38DF}" type="presParOf" srcId="{B9B4497B-DA22-474E-A817-89F739C559DE}" destId="{085AE7BC-DDF8-4C29-BB8F-FBB0E13D84CF}" srcOrd="0" destOrd="0" presId="urn:microsoft.com/office/officeart/2005/8/layout/hierarchy1"/>
    <dgm:cxn modelId="{852A6548-F132-4234-BBF1-1AA7D4BCF8BB}" type="presParOf" srcId="{085AE7BC-DDF8-4C29-BB8F-FBB0E13D84CF}" destId="{333CD1E0-4939-477B-A365-0A42D6323FD1}" srcOrd="0" destOrd="0" presId="urn:microsoft.com/office/officeart/2005/8/layout/hierarchy1"/>
    <dgm:cxn modelId="{E98345A6-08FE-43BC-B542-BE0F5C4EA926}" type="presParOf" srcId="{085AE7BC-DDF8-4C29-BB8F-FBB0E13D84CF}" destId="{AA7B97DB-18BA-4D03-BD6B-9E9D2ECEA2FE}" srcOrd="1" destOrd="0" presId="urn:microsoft.com/office/officeart/2005/8/layout/hierarchy1"/>
    <dgm:cxn modelId="{C346F0BA-A269-4BE1-91C0-436094B56487}" type="presParOf" srcId="{B9B4497B-DA22-474E-A817-89F739C559DE}" destId="{68840389-4A4E-48C7-9DDE-7418F466E679}" srcOrd="1" destOrd="0" presId="urn:microsoft.com/office/officeart/2005/8/layout/hierarchy1"/>
    <dgm:cxn modelId="{CB8E9E7D-F4D3-4AB6-A4DA-BCEABD9C0B63}" type="presParOf" srcId="{6343BD07-5F6C-4614-A9ED-F8CA50F0C46B}" destId="{92EA4D9A-9A27-499A-9A69-FF94E03552BA}" srcOrd="4" destOrd="0" presId="urn:microsoft.com/office/officeart/2005/8/layout/hierarchy1"/>
    <dgm:cxn modelId="{9F441B67-496B-467A-B8BD-EE793C3BCAC7}" type="presParOf" srcId="{6343BD07-5F6C-4614-A9ED-F8CA50F0C46B}" destId="{F4322088-2AFF-4485-AD6C-03F4D0003EF7}" srcOrd="5" destOrd="0" presId="urn:microsoft.com/office/officeart/2005/8/layout/hierarchy1"/>
    <dgm:cxn modelId="{A57DB330-07E7-43D3-BC2F-4F4078DDF809}" type="presParOf" srcId="{F4322088-2AFF-4485-AD6C-03F4D0003EF7}" destId="{9BFDD3E4-3D0B-4361-A4A9-FF5034C36FF2}" srcOrd="0" destOrd="0" presId="urn:microsoft.com/office/officeart/2005/8/layout/hierarchy1"/>
    <dgm:cxn modelId="{A4146BE7-9339-453D-B4EC-F1B74F7D7D4B}" type="presParOf" srcId="{9BFDD3E4-3D0B-4361-A4A9-FF5034C36FF2}" destId="{5580CC3E-4575-4EC4-8326-A0FB837B5931}" srcOrd="0" destOrd="0" presId="urn:microsoft.com/office/officeart/2005/8/layout/hierarchy1"/>
    <dgm:cxn modelId="{9D505C77-D040-43D0-A25F-985946AAD2DA}" type="presParOf" srcId="{9BFDD3E4-3D0B-4361-A4A9-FF5034C36FF2}" destId="{54A0AB2F-06F7-452F-95F0-E92ABA5840B0}" srcOrd="1" destOrd="0" presId="urn:microsoft.com/office/officeart/2005/8/layout/hierarchy1"/>
    <dgm:cxn modelId="{48452E6F-A95D-4714-9A3F-7421B35C3DC9}" type="presParOf" srcId="{F4322088-2AFF-4485-AD6C-03F4D0003EF7}" destId="{E6245864-A228-453E-9C3F-16DE24F0DA2E}" srcOrd="1" destOrd="0" presId="urn:microsoft.com/office/officeart/2005/8/layout/hierarchy1"/>
    <dgm:cxn modelId="{3512D043-D6C7-4E05-892F-EE0F13024054}" type="presParOf" srcId="{1C1B5EC0-E218-46C9-98D2-644C62F937B0}" destId="{5E880680-09BC-4FBE-BA70-3FEFD2E51958}" srcOrd="2" destOrd="0" presId="urn:microsoft.com/office/officeart/2005/8/layout/hierarchy1"/>
    <dgm:cxn modelId="{72203B31-F28C-4A85-9918-D05E0CCCC63D}" type="presParOf" srcId="{1C1B5EC0-E218-46C9-98D2-644C62F937B0}" destId="{E413F709-F975-496D-BB40-454202C02A21}" srcOrd="3" destOrd="0" presId="urn:microsoft.com/office/officeart/2005/8/layout/hierarchy1"/>
    <dgm:cxn modelId="{3D662180-B7C1-4E38-B3DC-1946FB9975E1}" type="presParOf" srcId="{E413F709-F975-496D-BB40-454202C02A21}" destId="{09E6039E-FC3E-47D9-9718-7805BEFB9D2D}" srcOrd="0" destOrd="0" presId="urn:microsoft.com/office/officeart/2005/8/layout/hierarchy1"/>
    <dgm:cxn modelId="{825859A7-FF0C-4684-80B7-7B7EF987E202}" type="presParOf" srcId="{09E6039E-FC3E-47D9-9718-7805BEFB9D2D}" destId="{F9662B43-D484-4668-BAB9-8A96CAA041CE}" srcOrd="0" destOrd="0" presId="urn:microsoft.com/office/officeart/2005/8/layout/hierarchy1"/>
    <dgm:cxn modelId="{FA20D782-A410-4799-9FDC-2D275C9BC29F}" type="presParOf" srcId="{09E6039E-FC3E-47D9-9718-7805BEFB9D2D}" destId="{78BA87F6-28EB-45E3-8B16-EE7271B62F3A}" srcOrd="1" destOrd="0" presId="urn:microsoft.com/office/officeart/2005/8/layout/hierarchy1"/>
    <dgm:cxn modelId="{1C5AD503-02E1-4F85-A1A4-0CFF9AC0046E}" type="presParOf" srcId="{E413F709-F975-496D-BB40-454202C02A21}" destId="{1B7B7A5A-033B-4435-BA5E-4773991065AD}" srcOrd="1" destOrd="0" presId="urn:microsoft.com/office/officeart/2005/8/layout/hierarchy1"/>
    <dgm:cxn modelId="{232DA09F-99A9-4448-92C0-2A57B7532BCD}" type="presParOf" srcId="{1C1B5EC0-E218-46C9-98D2-644C62F937B0}" destId="{2AAB6AD6-239A-4964-8CC2-A1B1B72A9C57}" srcOrd="4" destOrd="0" presId="urn:microsoft.com/office/officeart/2005/8/layout/hierarchy1"/>
    <dgm:cxn modelId="{4854105D-2228-4D27-A660-63ACABAABAFA}" type="presParOf" srcId="{1C1B5EC0-E218-46C9-98D2-644C62F937B0}" destId="{4D9B098D-2858-4E95-8E84-156DAEA6014E}" srcOrd="5" destOrd="0" presId="urn:microsoft.com/office/officeart/2005/8/layout/hierarchy1"/>
    <dgm:cxn modelId="{8CD9DA48-5436-4635-B0B6-3709D0792BA4}" type="presParOf" srcId="{4D9B098D-2858-4E95-8E84-156DAEA6014E}" destId="{8719A9C4-7E94-4A14-8704-539E9994F5DB}" srcOrd="0" destOrd="0" presId="urn:microsoft.com/office/officeart/2005/8/layout/hierarchy1"/>
    <dgm:cxn modelId="{B7857E1D-9EA7-473E-B57F-F81AE42CA42F}" type="presParOf" srcId="{8719A9C4-7E94-4A14-8704-539E9994F5DB}" destId="{CAD5FCA7-09FC-4B2E-B7BD-5F8F3E7E3C76}" srcOrd="0" destOrd="0" presId="urn:microsoft.com/office/officeart/2005/8/layout/hierarchy1"/>
    <dgm:cxn modelId="{F1D5B982-1C92-45F7-8BBF-BDF1182EA2A1}" type="presParOf" srcId="{8719A9C4-7E94-4A14-8704-539E9994F5DB}" destId="{AC4407C9-E9E0-451A-8CF0-F06ADC4EA97A}" srcOrd="1" destOrd="0" presId="urn:microsoft.com/office/officeart/2005/8/layout/hierarchy1"/>
    <dgm:cxn modelId="{35D6191B-46D7-4F01-8FAA-85B8AA056413}" type="presParOf" srcId="{4D9B098D-2858-4E95-8E84-156DAEA6014E}" destId="{3D8F8660-528D-4ECE-9922-4544CD4BD0C1}" srcOrd="1" destOrd="0" presId="urn:microsoft.com/office/officeart/2005/8/layout/hierarchy1"/>
    <dgm:cxn modelId="{DA39C8B9-4E7C-4CD0-8D42-C3EA3EE3A704}" type="presParOf" srcId="{1C1B5EC0-E218-46C9-98D2-644C62F937B0}" destId="{6E3FD30C-1833-49D8-9D7F-8480864CE931}" srcOrd="6" destOrd="0" presId="urn:microsoft.com/office/officeart/2005/8/layout/hierarchy1"/>
    <dgm:cxn modelId="{C409F548-0793-4AA3-ACD2-8B6F4D5DF414}" type="presParOf" srcId="{1C1B5EC0-E218-46C9-98D2-644C62F937B0}" destId="{82B8AD11-F0AD-4132-B583-47448032AF86}" srcOrd="7" destOrd="0" presId="urn:microsoft.com/office/officeart/2005/8/layout/hierarchy1"/>
    <dgm:cxn modelId="{15231279-3E8D-4D7B-BA46-F4A719C890C8}" type="presParOf" srcId="{82B8AD11-F0AD-4132-B583-47448032AF86}" destId="{7182F1AC-50EF-4B27-A9B8-A55FE1B23A03}" srcOrd="0" destOrd="0" presId="urn:microsoft.com/office/officeart/2005/8/layout/hierarchy1"/>
    <dgm:cxn modelId="{B0F3360B-960C-4A08-B534-3060210F01E6}" type="presParOf" srcId="{7182F1AC-50EF-4B27-A9B8-A55FE1B23A03}" destId="{D459CC35-6B1B-4E56-9D52-3E39961BF37D}" srcOrd="0" destOrd="0" presId="urn:microsoft.com/office/officeart/2005/8/layout/hierarchy1"/>
    <dgm:cxn modelId="{03B5C5C7-F75B-452E-BC58-A40ED1FFB32D}" type="presParOf" srcId="{7182F1AC-50EF-4B27-A9B8-A55FE1B23A03}" destId="{CCD0B719-CC1A-401D-8D18-6A43CC5824E7}" srcOrd="1" destOrd="0" presId="urn:microsoft.com/office/officeart/2005/8/layout/hierarchy1"/>
    <dgm:cxn modelId="{2371D7EE-CFAF-4E82-BD78-778E051D1DC9}" type="presParOf" srcId="{82B8AD11-F0AD-4132-B583-47448032AF86}" destId="{ECA7A4D0-EC30-4898-992B-572DF30C77AA}"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FD30C-1833-49D8-9D7F-8480864CE931}">
      <dsp:nvSpPr>
        <dsp:cNvPr id="0" name=""/>
        <dsp:cNvSpPr/>
      </dsp:nvSpPr>
      <dsp:spPr>
        <a:xfrm>
          <a:off x="5699688" y="1620285"/>
          <a:ext cx="2937206" cy="465947"/>
        </a:xfrm>
        <a:custGeom>
          <a:avLst/>
          <a:gdLst/>
          <a:ahLst/>
          <a:cxnLst/>
          <a:rect l="0" t="0" r="0" b="0"/>
          <a:pathLst>
            <a:path>
              <a:moveTo>
                <a:pt x="0" y="0"/>
              </a:moveTo>
              <a:lnTo>
                <a:pt x="0" y="317529"/>
              </a:lnTo>
              <a:lnTo>
                <a:pt x="2937206" y="317529"/>
              </a:lnTo>
              <a:lnTo>
                <a:pt x="2937206" y="465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B6AD6-239A-4964-8CC2-A1B1B72A9C57}">
      <dsp:nvSpPr>
        <dsp:cNvPr id="0" name=""/>
        <dsp:cNvSpPr/>
      </dsp:nvSpPr>
      <dsp:spPr>
        <a:xfrm>
          <a:off x="5699688" y="1620285"/>
          <a:ext cx="979068" cy="465947"/>
        </a:xfrm>
        <a:custGeom>
          <a:avLst/>
          <a:gdLst/>
          <a:ahLst/>
          <a:cxnLst/>
          <a:rect l="0" t="0" r="0" b="0"/>
          <a:pathLst>
            <a:path>
              <a:moveTo>
                <a:pt x="0" y="0"/>
              </a:moveTo>
              <a:lnTo>
                <a:pt x="0" y="317529"/>
              </a:lnTo>
              <a:lnTo>
                <a:pt x="979068" y="317529"/>
              </a:lnTo>
              <a:lnTo>
                <a:pt x="979068" y="465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880680-09BC-4FBE-BA70-3FEFD2E51958}">
      <dsp:nvSpPr>
        <dsp:cNvPr id="0" name=""/>
        <dsp:cNvSpPr/>
      </dsp:nvSpPr>
      <dsp:spPr>
        <a:xfrm>
          <a:off x="4720619" y="1620285"/>
          <a:ext cx="979068" cy="465947"/>
        </a:xfrm>
        <a:custGeom>
          <a:avLst/>
          <a:gdLst/>
          <a:ahLst/>
          <a:cxnLst/>
          <a:rect l="0" t="0" r="0" b="0"/>
          <a:pathLst>
            <a:path>
              <a:moveTo>
                <a:pt x="979068" y="0"/>
              </a:moveTo>
              <a:lnTo>
                <a:pt x="979068" y="317529"/>
              </a:lnTo>
              <a:lnTo>
                <a:pt x="0" y="317529"/>
              </a:lnTo>
              <a:lnTo>
                <a:pt x="0" y="465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A4D9A-9A27-499A-9A69-FF94E03552BA}">
      <dsp:nvSpPr>
        <dsp:cNvPr id="0" name=""/>
        <dsp:cNvSpPr/>
      </dsp:nvSpPr>
      <dsp:spPr>
        <a:xfrm>
          <a:off x="2762481" y="3103575"/>
          <a:ext cx="1958137" cy="465947"/>
        </a:xfrm>
        <a:custGeom>
          <a:avLst/>
          <a:gdLst/>
          <a:ahLst/>
          <a:cxnLst/>
          <a:rect l="0" t="0" r="0" b="0"/>
          <a:pathLst>
            <a:path>
              <a:moveTo>
                <a:pt x="0" y="0"/>
              </a:moveTo>
              <a:lnTo>
                <a:pt x="0" y="317529"/>
              </a:lnTo>
              <a:lnTo>
                <a:pt x="1958137" y="317529"/>
              </a:lnTo>
              <a:lnTo>
                <a:pt x="1958137" y="46594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A5557-4C4C-49B5-9BE5-C67863A85EC0}">
      <dsp:nvSpPr>
        <dsp:cNvPr id="0" name=""/>
        <dsp:cNvSpPr/>
      </dsp:nvSpPr>
      <dsp:spPr>
        <a:xfrm>
          <a:off x="2716761" y="3103575"/>
          <a:ext cx="91440" cy="465947"/>
        </a:xfrm>
        <a:custGeom>
          <a:avLst/>
          <a:gdLst/>
          <a:ahLst/>
          <a:cxnLst/>
          <a:rect l="0" t="0" r="0" b="0"/>
          <a:pathLst>
            <a:path>
              <a:moveTo>
                <a:pt x="45720" y="0"/>
              </a:moveTo>
              <a:lnTo>
                <a:pt x="45720" y="46594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E4358-7669-405D-8BA5-112C57B34BCA}">
      <dsp:nvSpPr>
        <dsp:cNvPr id="0" name=""/>
        <dsp:cNvSpPr/>
      </dsp:nvSpPr>
      <dsp:spPr>
        <a:xfrm>
          <a:off x="804344" y="3103575"/>
          <a:ext cx="1958137" cy="465947"/>
        </a:xfrm>
        <a:custGeom>
          <a:avLst/>
          <a:gdLst/>
          <a:ahLst/>
          <a:cxnLst/>
          <a:rect l="0" t="0" r="0" b="0"/>
          <a:pathLst>
            <a:path>
              <a:moveTo>
                <a:pt x="1958137" y="0"/>
              </a:moveTo>
              <a:lnTo>
                <a:pt x="1958137" y="317529"/>
              </a:lnTo>
              <a:lnTo>
                <a:pt x="0" y="317529"/>
              </a:lnTo>
              <a:lnTo>
                <a:pt x="0" y="46594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2164F-7226-4A98-8B21-21DDB2EFF7A0}">
      <dsp:nvSpPr>
        <dsp:cNvPr id="0" name=""/>
        <dsp:cNvSpPr/>
      </dsp:nvSpPr>
      <dsp:spPr>
        <a:xfrm>
          <a:off x="2762481" y="1620285"/>
          <a:ext cx="2937206" cy="465947"/>
        </a:xfrm>
        <a:custGeom>
          <a:avLst/>
          <a:gdLst/>
          <a:ahLst/>
          <a:cxnLst/>
          <a:rect l="0" t="0" r="0" b="0"/>
          <a:pathLst>
            <a:path>
              <a:moveTo>
                <a:pt x="2937206" y="0"/>
              </a:moveTo>
              <a:lnTo>
                <a:pt x="2937206" y="317529"/>
              </a:lnTo>
              <a:lnTo>
                <a:pt x="0" y="317529"/>
              </a:lnTo>
              <a:lnTo>
                <a:pt x="0" y="465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27AE9-C482-4E43-A3FF-A343C83E9794}">
      <dsp:nvSpPr>
        <dsp:cNvPr id="0" name=""/>
        <dsp:cNvSpPr/>
      </dsp:nvSpPr>
      <dsp:spPr>
        <a:xfrm>
          <a:off x="4898632" y="602944"/>
          <a:ext cx="1602112" cy="1017341"/>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6AB76-63A6-4AD7-9899-29FD73E1A3C3}">
      <dsp:nvSpPr>
        <dsp:cNvPr id="0" name=""/>
        <dsp:cNvSpPr/>
      </dsp:nvSpPr>
      <dsp:spPr>
        <a:xfrm>
          <a:off x="5076644" y="772056"/>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מנכ"ל</a:t>
          </a:r>
        </a:p>
      </dsp:txBody>
      <dsp:txXfrm>
        <a:off x="5106441" y="801853"/>
        <a:ext cx="1542518" cy="957747"/>
      </dsp:txXfrm>
    </dsp:sp>
    <dsp:sp modelId="{D468D0E4-83A0-4AC0-B3F0-38A9B4342B1F}">
      <dsp:nvSpPr>
        <dsp:cNvPr id="0" name=""/>
        <dsp:cNvSpPr/>
      </dsp:nvSpPr>
      <dsp:spPr>
        <a:xfrm>
          <a:off x="1961425" y="2086233"/>
          <a:ext cx="1602112" cy="1017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1937B-8894-44A2-B357-99E7F4CB708C}">
      <dsp:nvSpPr>
        <dsp:cNvPr id="0" name=""/>
        <dsp:cNvSpPr/>
      </dsp:nvSpPr>
      <dsp:spPr>
        <a:xfrm>
          <a:off x="2139438" y="225534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צוות המערכה נגד הדה-לגיטימציה</a:t>
          </a:r>
        </a:p>
      </dsp:txBody>
      <dsp:txXfrm>
        <a:off x="2169235" y="2285142"/>
        <a:ext cx="1542518" cy="957747"/>
      </dsp:txXfrm>
    </dsp:sp>
    <dsp:sp modelId="{4D2A188F-9F82-4B69-81D8-954E34F57D2E}">
      <dsp:nvSpPr>
        <dsp:cNvPr id="0" name=""/>
        <dsp:cNvSpPr/>
      </dsp:nvSpPr>
      <dsp:spPr>
        <a:xfrm>
          <a:off x="3287" y="3569523"/>
          <a:ext cx="1602112" cy="1017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F00FF-2430-45DC-B26A-87D31F6E159E}">
      <dsp:nvSpPr>
        <dsp:cNvPr id="0" name=""/>
        <dsp:cNvSpPr/>
      </dsp:nvSpPr>
      <dsp:spPr>
        <a:xfrm>
          <a:off x="181300" y="373863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אגף תודעה</a:t>
          </a:r>
        </a:p>
      </dsp:txBody>
      <dsp:txXfrm>
        <a:off x="211097" y="3768432"/>
        <a:ext cx="1542518" cy="957747"/>
      </dsp:txXfrm>
    </dsp:sp>
    <dsp:sp modelId="{333CD1E0-4939-477B-A365-0A42D6323FD1}">
      <dsp:nvSpPr>
        <dsp:cNvPr id="0" name=""/>
        <dsp:cNvSpPr/>
      </dsp:nvSpPr>
      <dsp:spPr>
        <a:xfrm>
          <a:off x="1961425" y="3569523"/>
          <a:ext cx="1602112" cy="1017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B97DB-18BA-4D03-BD6B-9E9D2ECEA2FE}">
      <dsp:nvSpPr>
        <dsp:cNvPr id="0" name=""/>
        <dsp:cNvSpPr/>
      </dsp:nvSpPr>
      <dsp:spPr>
        <a:xfrm>
          <a:off x="2139438" y="373863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אגף מחקר</a:t>
          </a:r>
        </a:p>
      </dsp:txBody>
      <dsp:txXfrm>
        <a:off x="2169235" y="3768432"/>
        <a:ext cx="1542518" cy="957747"/>
      </dsp:txXfrm>
    </dsp:sp>
    <dsp:sp modelId="{5580CC3E-4575-4EC4-8326-A0FB837B5931}">
      <dsp:nvSpPr>
        <dsp:cNvPr id="0" name=""/>
        <dsp:cNvSpPr/>
      </dsp:nvSpPr>
      <dsp:spPr>
        <a:xfrm>
          <a:off x="3919563" y="3569523"/>
          <a:ext cx="1602112" cy="1017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0AB2F-06F7-452F-95F0-E92ABA5840B0}">
      <dsp:nvSpPr>
        <dsp:cNvPr id="0" name=""/>
        <dsp:cNvSpPr/>
      </dsp:nvSpPr>
      <dsp:spPr>
        <a:xfrm>
          <a:off x="4097575" y="373863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אגף יוזמות</a:t>
          </a:r>
        </a:p>
      </dsp:txBody>
      <dsp:txXfrm>
        <a:off x="4127372" y="3768432"/>
        <a:ext cx="1542518" cy="957747"/>
      </dsp:txXfrm>
    </dsp:sp>
    <dsp:sp modelId="{F9662B43-D484-4668-BAB9-8A96CAA041CE}">
      <dsp:nvSpPr>
        <dsp:cNvPr id="0" name=""/>
        <dsp:cNvSpPr/>
      </dsp:nvSpPr>
      <dsp:spPr>
        <a:xfrm>
          <a:off x="3919563" y="2086233"/>
          <a:ext cx="1602112" cy="10173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A87F6-28EB-45E3-8B16-EE7271B62F3A}">
      <dsp:nvSpPr>
        <dsp:cNvPr id="0" name=""/>
        <dsp:cNvSpPr/>
      </dsp:nvSpPr>
      <dsp:spPr>
        <a:xfrm>
          <a:off x="4097575" y="225534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a:latin typeface="David" panose="020E0502060401010101" pitchFamily="34" charset="-79"/>
              <a:cs typeface="David" panose="020E0502060401010101" pitchFamily="34" charset="-79"/>
            </a:rPr>
            <a:t>אגף תקציב ורכש</a:t>
          </a:r>
          <a:endParaRPr lang="he-IL" sz="2100" b="1" kern="1200" dirty="0">
            <a:latin typeface="David" panose="020E0502060401010101" pitchFamily="34" charset="-79"/>
            <a:cs typeface="David" panose="020E0502060401010101" pitchFamily="34" charset="-79"/>
          </a:endParaRPr>
        </a:p>
      </dsp:txBody>
      <dsp:txXfrm>
        <a:off x="4127372" y="2285142"/>
        <a:ext cx="1542518" cy="957747"/>
      </dsp:txXfrm>
    </dsp:sp>
    <dsp:sp modelId="{CAD5FCA7-09FC-4B2E-B7BD-5F8F3E7E3C76}">
      <dsp:nvSpPr>
        <dsp:cNvPr id="0" name=""/>
        <dsp:cNvSpPr/>
      </dsp:nvSpPr>
      <dsp:spPr>
        <a:xfrm>
          <a:off x="5877701" y="2086233"/>
          <a:ext cx="1602112" cy="1017341"/>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407C9-E9E0-451A-8CF0-F06ADC4EA97A}">
      <dsp:nvSpPr>
        <dsp:cNvPr id="0" name=""/>
        <dsp:cNvSpPr/>
      </dsp:nvSpPr>
      <dsp:spPr>
        <a:xfrm>
          <a:off x="6055713" y="225534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לשכה משפטית</a:t>
          </a:r>
        </a:p>
      </dsp:txBody>
      <dsp:txXfrm>
        <a:off x="6085510" y="2285142"/>
        <a:ext cx="1542518" cy="957747"/>
      </dsp:txXfrm>
    </dsp:sp>
    <dsp:sp modelId="{D459CC35-6B1B-4E56-9D52-3E39961BF37D}">
      <dsp:nvSpPr>
        <dsp:cNvPr id="0" name=""/>
        <dsp:cNvSpPr/>
      </dsp:nvSpPr>
      <dsp:spPr>
        <a:xfrm>
          <a:off x="7835838" y="2086233"/>
          <a:ext cx="1602112" cy="1017341"/>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0B719-CC1A-401D-8D18-6A43CC5824E7}">
      <dsp:nvSpPr>
        <dsp:cNvPr id="0" name=""/>
        <dsp:cNvSpPr/>
      </dsp:nvSpPr>
      <dsp:spPr>
        <a:xfrm>
          <a:off x="8013851" y="2255345"/>
          <a:ext cx="1602112" cy="10173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b="1" kern="1200" dirty="0">
              <a:latin typeface="David" panose="020E0502060401010101" pitchFamily="34" charset="-79"/>
              <a:cs typeface="David" panose="020E0502060401010101" pitchFamily="34" charset="-79"/>
            </a:rPr>
            <a:t>צוות מנכ"ל</a:t>
          </a:r>
        </a:p>
      </dsp:txBody>
      <dsp:txXfrm>
        <a:off x="8043648" y="2285142"/>
        <a:ext cx="1542518" cy="9577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134481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147147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770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420905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619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3219676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176743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208633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205850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242545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276401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398660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141766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307834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52825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0CB13EF-1354-406A-BFF9-C0E318525D92}" type="datetimeFigureOut">
              <a:rPr lang="he-IL" smtClean="0"/>
              <a:t>ד'/תשרי/תשפ"א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54BACA0-799D-4F83-A146-BE407000F469}" type="slidenum">
              <a:rPr lang="he-IL" smtClean="0"/>
              <a:t>‹#›</a:t>
            </a:fld>
            <a:endParaRPr lang="he-IL"/>
          </a:p>
        </p:txBody>
      </p:sp>
    </p:spTree>
    <p:extLst>
      <p:ext uri="{BB962C8B-B14F-4D97-AF65-F5344CB8AC3E}">
        <p14:creationId xmlns:p14="http://schemas.microsoft.com/office/powerpoint/2010/main" val="104271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CB13EF-1354-406A-BFF9-C0E318525D92}" type="datetimeFigureOut">
              <a:rPr lang="he-IL" smtClean="0"/>
              <a:t>ד'/תשרי/תשפ"א</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54BACA0-799D-4F83-A146-BE407000F469}" type="slidenum">
              <a:rPr lang="he-IL" smtClean="0"/>
              <a:t>‹#›</a:t>
            </a:fld>
            <a:endParaRPr lang="he-IL"/>
          </a:p>
        </p:txBody>
      </p:sp>
    </p:spTree>
    <p:extLst>
      <p:ext uri="{BB962C8B-B14F-4D97-AF65-F5344CB8AC3E}">
        <p14:creationId xmlns:p14="http://schemas.microsoft.com/office/powerpoint/2010/main" val="171056683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bit.ly/2F2LPs2" TargetMode="External"/><Relationship Id="rId3" Type="http://schemas.openxmlformats.org/officeDocument/2006/relationships/image" Target="../media/image2.png"/><Relationship Id="rId7" Type="http://schemas.openxmlformats.org/officeDocument/2006/relationships/hyperlink" Target="https://bit.ly/2F92Z7A" TargetMode="External"/><Relationship Id="rId12" Type="http://schemas.openxmlformats.org/officeDocument/2006/relationships/image" Target="../media/image6.png"/><Relationship Id="rId2" Type="http://schemas.openxmlformats.org/officeDocument/2006/relationships/hyperlink" Target="https://bit.ly/2GEZ5Ei"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bit.ly/2Fa1cPD" TargetMode="External"/><Relationship Id="rId5" Type="http://schemas.openxmlformats.org/officeDocument/2006/relationships/hyperlink" Target="https://bit.ly/3id8Ffp" TargetMode="External"/><Relationship Id="rId10" Type="http://schemas.openxmlformats.org/officeDocument/2006/relationships/image" Target="../media/image5.png"/><Relationship Id="rId4" Type="http://schemas.openxmlformats.org/officeDocument/2006/relationships/hyperlink" Target="https://4il.org.il/he/wp-content/uploads/2019/02/%D7%A0%D7%AA%D7%99%D7%91-%D7%94%D7%9B%D7%A1%D7%A3-%D7%9E%D7%99%D7%9E%D7%95%D7%9F-%D7%90%D7%99%D7%97%D7%95%D7%93-%D7%90%D7%99%D7%A8%D7%95%D7%A4%D7%99-%D7%A2%D7%91%D7%A8%D7%99%D7%AA.pdf" TargetMode="External"/><Relationship Id="rId9" Type="http://schemas.openxmlformats.org/officeDocument/2006/relationships/hyperlink" Target="https://bit.ly/328ODgH" TargetMode="External"/><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trategic@pmo.gov.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4il.org.il/he/" TargetMode="External"/><Relationship Id="rId2" Type="http://schemas.openxmlformats.org/officeDocument/2006/relationships/hyperlink" Target="https://4il.org.i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3255" y="1046207"/>
            <a:ext cx="8262550" cy="1877437"/>
          </a:xfrm>
          <a:prstGeom prst="rect">
            <a:avLst/>
          </a:prstGeom>
          <a:noFill/>
        </p:spPr>
        <p:txBody>
          <a:bodyPr wrap="square" rtlCol="1">
            <a:spAutoFit/>
          </a:bodyPr>
          <a:lstStyle/>
          <a:p>
            <a:pPr algn="ctr"/>
            <a:r>
              <a:rPr lang="he-IL" sz="4400" b="1" dirty="0">
                <a:latin typeface="David" panose="020E0502060401010101" pitchFamily="34" charset="-79"/>
                <a:cs typeface="David" panose="020E0502060401010101" pitchFamily="34" charset="-79"/>
              </a:rPr>
              <a:t>דין וחשבון שנתי לשנת 2019</a:t>
            </a:r>
          </a:p>
          <a:p>
            <a:pPr algn="ctr"/>
            <a:endParaRPr lang="he-IL" sz="2800" b="1" dirty="0">
              <a:latin typeface="David" panose="020E0502060401010101" pitchFamily="34" charset="-79"/>
              <a:cs typeface="David" panose="020E0502060401010101" pitchFamily="34" charset="-79"/>
            </a:endParaRPr>
          </a:p>
          <a:p>
            <a:pPr algn="ctr"/>
            <a:r>
              <a:rPr lang="he-IL" sz="4400" b="1" dirty="0">
                <a:latin typeface="David" panose="020E0502060401010101" pitchFamily="34" charset="-79"/>
                <a:cs typeface="David" panose="020E0502060401010101" pitchFamily="34" charset="-79"/>
              </a:rPr>
              <a:t>המשרד לנושאים </a:t>
            </a:r>
            <a:r>
              <a:rPr lang="he-IL" sz="4400" b="1" dirty="0" smtClean="0">
                <a:latin typeface="David" panose="020E0502060401010101" pitchFamily="34" charset="-79"/>
                <a:cs typeface="David" panose="020E0502060401010101" pitchFamily="34" charset="-79"/>
              </a:rPr>
              <a:t>אסטרטגיים והסברה</a:t>
            </a:r>
            <a:endParaRPr lang="he-IL" sz="4400" b="1" dirty="0">
              <a:latin typeface="David" panose="020E0502060401010101" pitchFamily="34" charset="-79"/>
              <a:cs typeface="David" panose="020E0502060401010101" pitchFamily="34" charset="-79"/>
            </a:endParaRPr>
          </a:p>
        </p:txBody>
      </p:sp>
      <p:grpSp>
        <p:nvGrpSpPr>
          <p:cNvPr id="2" name="קבוצה 1"/>
          <p:cNvGrpSpPr/>
          <p:nvPr/>
        </p:nvGrpSpPr>
        <p:grpSpPr>
          <a:xfrm>
            <a:off x="0" y="5282925"/>
            <a:ext cx="2843290" cy="1284625"/>
            <a:chOff x="4575499" y="3882493"/>
            <a:chExt cx="2843290" cy="1284625"/>
          </a:xfrm>
        </p:grpSpPr>
        <p:sp>
          <p:nvSpPr>
            <p:cNvPr id="6" name="TextBox 5"/>
            <p:cNvSpPr txBox="1"/>
            <p:nvPr/>
          </p:nvSpPr>
          <p:spPr>
            <a:xfrm>
              <a:off x="4575499" y="4705453"/>
              <a:ext cx="2843290" cy="461665"/>
            </a:xfrm>
            <a:prstGeom prst="rect">
              <a:avLst/>
            </a:prstGeom>
            <a:noFill/>
          </p:spPr>
          <p:txBody>
            <a:bodyPr wrap="square" rtlCol="1">
              <a:spAutoFit/>
            </a:bodyPr>
            <a:lstStyle/>
            <a:p>
              <a:pPr algn="ctr"/>
              <a:r>
                <a:rPr lang="he-IL" sz="1200" b="1" dirty="0">
                  <a:solidFill>
                    <a:srgbClr val="0070C0"/>
                  </a:solidFill>
                  <a:latin typeface="Arial" panose="020B0604020202020204" pitchFamily="34" charset="0"/>
                  <a:cs typeface="Arial" panose="020B0604020202020204" pitchFamily="34" charset="0"/>
                </a:rPr>
                <a:t>מדינת ישראל</a:t>
              </a:r>
            </a:p>
            <a:p>
              <a:pPr algn="ctr"/>
              <a:r>
                <a:rPr lang="he-IL" sz="1200" b="1" dirty="0">
                  <a:solidFill>
                    <a:srgbClr val="0070C0"/>
                  </a:solidFill>
                  <a:latin typeface="Arial" panose="020B0604020202020204" pitchFamily="34" charset="0"/>
                  <a:cs typeface="Arial" panose="020B0604020202020204" pitchFamily="34" charset="0"/>
                </a:rPr>
                <a:t>המשרד לנושאים אסטרטגיים והסברה</a:t>
              </a:r>
            </a:p>
          </p:txBody>
        </p:sp>
        <p:pic>
          <p:nvPicPr>
            <p:cNvPr id="7" name="תמונה 6" descr="Il-b"/>
            <p:cNvPicPr/>
            <p:nvPr/>
          </p:nvPicPr>
          <p:blipFill>
            <a:blip r:embed="rId2"/>
            <a:srcRect/>
            <a:stretch>
              <a:fillRect/>
            </a:stretch>
          </p:blipFill>
          <p:spPr bwMode="auto">
            <a:xfrm>
              <a:off x="5677105" y="3882493"/>
              <a:ext cx="640080" cy="822960"/>
            </a:xfrm>
            <a:prstGeom prst="rect">
              <a:avLst/>
            </a:prstGeom>
            <a:noFill/>
          </p:spPr>
        </p:pic>
      </p:grpSp>
    </p:spTree>
    <p:extLst>
      <p:ext uri="{BB962C8B-B14F-4D97-AF65-F5344CB8AC3E}">
        <p14:creationId xmlns:p14="http://schemas.microsoft.com/office/powerpoint/2010/main" val="113189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234248" y="174277"/>
            <a:ext cx="5031516" cy="1320800"/>
          </a:xfrm>
        </p:spPr>
        <p:txBody>
          <a:bodyPr>
            <a:normAutofit/>
          </a:bodyPr>
          <a:lstStyle/>
          <a:p>
            <a:r>
              <a:rPr lang="he-IL" sz="6600" b="1" u="sng" dirty="0">
                <a:solidFill>
                  <a:schemeClr val="tx1"/>
                </a:solidFill>
                <a:latin typeface="David" panose="020E0502060401010101" pitchFamily="34" charset="-79"/>
                <a:cs typeface="David" panose="020E0502060401010101" pitchFamily="34" charset="-79"/>
              </a:rPr>
              <a:t>תקציב המשרד</a:t>
            </a:r>
          </a:p>
        </p:txBody>
      </p:sp>
      <p:sp>
        <p:nvSpPr>
          <p:cNvPr id="5" name="Rectangle 13"/>
          <p:cNvSpPr/>
          <p:nvPr/>
        </p:nvSpPr>
        <p:spPr>
          <a:xfrm>
            <a:off x="2293650" y="1190852"/>
            <a:ext cx="7262526" cy="2585323"/>
          </a:xfrm>
          <a:prstGeom prst="rect">
            <a:avLst/>
          </a:prstGeom>
        </p:spPr>
        <p:txBody>
          <a:bodyPr wrap="square">
            <a:spAutoFit/>
          </a:bodyPr>
          <a:lstStyle/>
          <a:p>
            <a:pPr lvl="0" algn="r" rtl="1"/>
            <a:r>
              <a:rPr lang="he-IL" u="sng" dirty="0">
                <a:latin typeface="David" panose="020E0502060401010101" pitchFamily="34" charset="-79"/>
                <a:cs typeface="David" panose="020E0502060401010101" pitchFamily="34" charset="-79"/>
              </a:rPr>
              <a:t>תקציב כולל לשנת 2019:</a:t>
            </a:r>
            <a:endParaRPr lang="he-IL" dirty="0">
              <a:latin typeface="David" panose="020E0502060401010101" pitchFamily="34" charset="-79"/>
              <a:cs typeface="David" panose="020E0502060401010101" pitchFamily="34" charset="-79"/>
            </a:endParaRPr>
          </a:p>
          <a:p>
            <a:pPr lvl="0" algn="r" rtl="1"/>
            <a:r>
              <a:rPr lang="he-IL" dirty="0">
                <a:latin typeface="David" panose="020E0502060401010101" pitchFamily="34" charset="-79"/>
                <a:cs typeface="David" panose="020E0502060401010101" pitchFamily="34" charset="-79"/>
              </a:rPr>
              <a:t>105,107,000 ₪.</a:t>
            </a:r>
          </a:p>
          <a:p>
            <a:pPr lvl="0" algn="r" rtl="1"/>
            <a:endParaRPr lang="he-IL" dirty="0">
              <a:latin typeface="David" panose="020E0502060401010101" pitchFamily="34" charset="-79"/>
              <a:cs typeface="David" panose="020E0502060401010101" pitchFamily="34" charset="-79"/>
            </a:endParaRPr>
          </a:p>
          <a:p>
            <a:pPr lvl="0" algn="r" rtl="1"/>
            <a:r>
              <a:rPr lang="he-IL" u="sng" dirty="0">
                <a:latin typeface="David" panose="020E0502060401010101" pitchFamily="34" charset="-79"/>
                <a:cs typeface="David" panose="020E0502060401010101" pitchFamily="34" charset="-79"/>
              </a:rPr>
              <a:t>תקציב פעילות:</a:t>
            </a:r>
            <a:r>
              <a:rPr lang="he-IL" dirty="0">
                <a:latin typeface="David" panose="020E0502060401010101" pitchFamily="34" charset="-79"/>
                <a:cs typeface="David" panose="020E0502060401010101" pitchFamily="34" charset="-79"/>
              </a:rPr>
              <a:t> </a:t>
            </a:r>
          </a:p>
          <a:p>
            <a:pPr lvl="0" algn="r" rtl="1"/>
            <a:r>
              <a:rPr lang="he-IL" dirty="0">
                <a:latin typeface="David" panose="020E0502060401010101" pitchFamily="34" charset="-79"/>
                <a:cs typeface="David" panose="020E0502060401010101" pitchFamily="34" charset="-79"/>
              </a:rPr>
              <a:t>94,806,000 ₪. </a:t>
            </a:r>
          </a:p>
          <a:p>
            <a:pPr lvl="0" algn="r" rtl="1"/>
            <a:r>
              <a:rPr lang="he-IL" dirty="0">
                <a:latin typeface="David" panose="020E0502060401010101" pitchFamily="34" charset="-79"/>
                <a:cs typeface="David" panose="020E0502060401010101" pitchFamily="34" charset="-79"/>
              </a:rPr>
              <a:t>(יתרת התקציב הינה לשכר והוצאות קשיחות).</a:t>
            </a:r>
          </a:p>
          <a:p>
            <a:pPr lvl="0" algn="r" rtl="1"/>
            <a:endParaRPr lang="he-IL" dirty="0">
              <a:latin typeface="David" panose="020E0502060401010101" pitchFamily="34" charset="-79"/>
              <a:cs typeface="David" panose="020E0502060401010101" pitchFamily="34" charset="-79"/>
            </a:endParaRPr>
          </a:p>
          <a:p>
            <a:pPr lvl="0" algn="r" rtl="1"/>
            <a:r>
              <a:rPr lang="he-IL" u="sng" dirty="0">
                <a:latin typeface="David" panose="020E0502060401010101" pitchFamily="34" charset="-79"/>
                <a:cs typeface="David" panose="020E0502060401010101" pitchFamily="34" charset="-79"/>
              </a:rPr>
              <a:t>הוצאה שנתית לשנת 2019</a:t>
            </a:r>
            <a:r>
              <a:rPr lang="he-IL" dirty="0">
                <a:latin typeface="David" panose="020E0502060401010101" pitchFamily="34" charset="-79"/>
                <a:cs typeface="David" panose="020E0502060401010101" pitchFamily="34" charset="-79"/>
              </a:rPr>
              <a:t>:</a:t>
            </a:r>
          </a:p>
          <a:p>
            <a:pPr lvl="0" algn="r" rtl="1"/>
            <a:r>
              <a:rPr lang="he-IL" dirty="0">
                <a:latin typeface="David" panose="020E0502060401010101" pitchFamily="34" charset="-79"/>
                <a:cs typeface="David" panose="020E0502060401010101" pitchFamily="34" charset="-79"/>
              </a:rPr>
              <a:t>53,538,000 ₪ </a:t>
            </a:r>
          </a:p>
        </p:txBody>
      </p:sp>
      <p:sp>
        <p:nvSpPr>
          <p:cNvPr id="6" name="TextBox 5"/>
          <p:cNvSpPr txBox="1"/>
          <p:nvPr/>
        </p:nvSpPr>
        <p:spPr>
          <a:xfrm>
            <a:off x="4258962" y="3956811"/>
            <a:ext cx="5297214" cy="923330"/>
          </a:xfrm>
          <a:prstGeom prst="rect">
            <a:avLst/>
          </a:prstGeom>
          <a:noFill/>
        </p:spPr>
        <p:txBody>
          <a:bodyPr wrap="square" rtlCol="1">
            <a:spAutoFit/>
          </a:bodyPr>
          <a:lstStyle/>
          <a:p>
            <a:pPr lvl="0" algn="r" rtl="1"/>
            <a:r>
              <a:rPr lang="he-IL" u="sng" dirty="0">
                <a:latin typeface="David" panose="020E0502060401010101" pitchFamily="34" charset="-79"/>
                <a:cs typeface="David" panose="020E0502060401010101" pitchFamily="34" charset="-79"/>
              </a:rPr>
              <a:t>תקציב המשרד לשנת 2020:</a:t>
            </a:r>
          </a:p>
          <a:p>
            <a:pPr algn="r" rtl="1"/>
            <a:r>
              <a:rPr lang="he-IL" dirty="0">
                <a:latin typeface="David" panose="020E0502060401010101" pitchFamily="34" charset="-79"/>
                <a:cs typeface="David" panose="020E0502060401010101" pitchFamily="34" charset="-79"/>
              </a:rPr>
              <a:t>בהיעדר תקציב מדינה לשנת 2020, תקציב המשרד נקבע בהתאם לסעיף 3ב(א) לחוק יסוד: משק המדינה.</a:t>
            </a:r>
            <a:endParaRPr lang="he-IL" dirty="0"/>
          </a:p>
        </p:txBody>
      </p:sp>
      <p:grpSp>
        <p:nvGrpSpPr>
          <p:cNvPr id="7" name="Group 5"/>
          <p:cNvGrpSpPr/>
          <p:nvPr/>
        </p:nvGrpSpPr>
        <p:grpSpPr>
          <a:xfrm>
            <a:off x="1333530" y="948221"/>
            <a:ext cx="1920240" cy="3931920"/>
            <a:chOff x="5700156" y="1781299"/>
            <a:chExt cx="1828800" cy="3586347"/>
          </a:xfrm>
        </p:grpSpPr>
        <p:sp>
          <p:nvSpPr>
            <p:cNvPr id="8" name="Donut 4"/>
            <p:cNvSpPr/>
            <p:nvPr/>
          </p:nvSpPr>
          <p:spPr>
            <a:xfrm>
              <a:off x="5700156" y="3538846"/>
              <a:ext cx="1828800" cy="18288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ffectLst>
              <a:outerShdw blurRad="444500" dist="38100" dir="12600000" sx="108000" sy="108000" algn="t" rotWithShape="0">
                <a:prstClr val="black">
                  <a:alpha val="13000"/>
                </a:prstClr>
              </a:outerShdw>
            </a:effectLst>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sp>
          <p:nvSpPr>
            <p:cNvPr id="9" name="Donut 3"/>
            <p:cNvSpPr/>
            <p:nvPr/>
          </p:nvSpPr>
          <p:spPr>
            <a:xfrm>
              <a:off x="5700156" y="2952997"/>
              <a:ext cx="1828800" cy="18288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a:effectLst>
              <a:outerShdw blurRad="444500" dist="38100" dir="12600000" sx="108000" sy="108000" algn="t" rotWithShape="0">
                <a:prstClr val="black">
                  <a:alpha val="13000"/>
                </a:prstClr>
              </a:outerShdw>
            </a:effectLst>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sp>
          <p:nvSpPr>
            <p:cNvPr id="10" name="Donut 2"/>
            <p:cNvSpPr/>
            <p:nvPr/>
          </p:nvSpPr>
          <p:spPr>
            <a:xfrm>
              <a:off x="5700156" y="2367148"/>
              <a:ext cx="1828800" cy="18288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effectLst>
              <a:outerShdw blurRad="444500" dist="38100" dir="12600000" sx="108000" sy="108000" algn="t" rotWithShape="0">
                <a:prstClr val="black">
                  <a:alpha val="13000"/>
                </a:prstClr>
              </a:outerShdw>
            </a:effectLst>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sp>
          <p:nvSpPr>
            <p:cNvPr id="11" name="Donut 1"/>
            <p:cNvSpPr/>
            <p:nvPr/>
          </p:nvSpPr>
          <p:spPr>
            <a:xfrm>
              <a:off x="5700156" y="1781299"/>
              <a:ext cx="1828800" cy="18288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444500" dist="38100" dir="12600000" sx="108000" sy="108000" algn="t" rotWithShape="0">
                <a:prstClr val="black">
                  <a:alpha val="13000"/>
                </a:prstClr>
              </a:outerShdw>
            </a:effectLst>
            <a:scene3d>
              <a:camera prst="isometricTopU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grpSp>
      <p:sp>
        <p:nvSpPr>
          <p:cNvPr id="12" name="Rectangle 14"/>
          <p:cNvSpPr/>
          <p:nvPr/>
        </p:nvSpPr>
        <p:spPr>
          <a:xfrm>
            <a:off x="156518" y="5103674"/>
            <a:ext cx="7447006" cy="1304203"/>
          </a:xfrm>
          <a:prstGeom prst="rect">
            <a:avLst/>
          </a:prstGeom>
        </p:spPr>
        <p:txBody>
          <a:bodyPr wrap="square">
            <a:spAutoFit/>
          </a:bodyPr>
          <a:lstStyle/>
          <a:p>
            <a:pPr algn="r" rtl="1">
              <a:lnSpc>
                <a:spcPct val="150000"/>
              </a:lnSpc>
            </a:pPr>
            <a:r>
              <a:rPr lang="he-IL" dirty="0">
                <a:latin typeface="David" panose="020E0502060401010101" pitchFamily="34" charset="-79"/>
                <a:cs typeface="David" panose="020E0502060401010101" pitchFamily="34" charset="-79"/>
              </a:rPr>
              <a:t>את פירוט ההוצאות על פי התקציב ניתן למצוא בדו"חות התקשרות הרבעוניים, אותם מפרסם המשרד לאורך השנה. </a:t>
            </a:r>
            <a:r>
              <a:rPr lang="he-IL" dirty="0" err="1">
                <a:latin typeface="David" panose="020E0502060401010101" pitchFamily="34" charset="-79"/>
                <a:cs typeface="David" panose="020E0502060401010101" pitchFamily="34" charset="-79"/>
              </a:rPr>
              <a:t>הדוח"ות</a:t>
            </a:r>
            <a:r>
              <a:rPr lang="he-IL" dirty="0">
                <a:latin typeface="David" panose="020E0502060401010101" pitchFamily="34" charset="-79"/>
                <a:cs typeface="David" panose="020E0502060401010101" pitchFamily="34" charset="-79"/>
              </a:rPr>
              <a:t> מפורסמים הן ביחידה לחופש המידע והן באתר המשרד. </a:t>
            </a:r>
          </a:p>
        </p:txBody>
      </p:sp>
    </p:spTree>
    <p:extLst>
      <p:ext uri="{BB962C8B-B14F-4D97-AF65-F5344CB8AC3E}">
        <p14:creationId xmlns:p14="http://schemas.microsoft.com/office/powerpoint/2010/main" val="229401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4757" y="-11199"/>
            <a:ext cx="9109245" cy="1320800"/>
          </a:xfrm>
        </p:spPr>
        <p:txBody>
          <a:bodyPr>
            <a:normAutofit/>
          </a:bodyPr>
          <a:lstStyle/>
          <a:p>
            <a:pPr algn="r"/>
            <a:r>
              <a:rPr lang="he-IL" sz="6600" b="1" u="sng" dirty="0">
                <a:solidFill>
                  <a:schemeClr val="tx1"/>
                </a:solidFill>
                <a:latin typeface="David" panose="020E0502060401010101" pitchFamily="34" charset="-79"/>
                <a:cs typeface="David" panose="020E0502060401010101" pitchFamily="34" charset="-79"/>
              </a:rPr>
              <a:t>מידע לציבור שפרסם המשרד</a:t>
            </a:r>
          </a:p>
        </p:txBody>
      </p:sp>
      <p:sp>
        <p:nvSpPr>
          <p:cNvPr id="8" name="מלבן 7"/>
          <p:cNvSpPr/>
          <p:nvPr/>
        </p:nvSpPr>
        <p:spPr>
          <a:xfrm>
            <a:off x="3959778" y="3933477"/>
            <a:ext cx="1871821"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2"/>
              </a:rPr>
              <a:t>"מחבלים בחליפות"</a:t>
            </a:r>
            <a:endParaRPr lang="he-IL" dirty="0">
              <a:latin typeface="David" panose="020E0502060401010101" pitchFamily="34" charset="-79"/>
              <a:cs typeface="David" panose="020E0502060401010101" pitchFamily="34" charset="-79"/>
            </a:endParaRPr>
          </a:p>
        </p:txBody>
      </p:sp>
      <p:pic>
        <p:nvPicPr>
          <p:cNvPr id="11" name="תמונה 10">
            <a:hlinkClick r:id="rId2"/>
          </p:cNvPr>
          <p:cNvPicPr>
            <a:picLocks noChangeAspect="1"/>
          </p:cNvPicPr>
          <p:nvPr/>
        </p:nvPicPr>
        <p:blipFill rotWithShape="1">
          <a:blip r:embed="rId3"/>
          <a:srcRect l="34140" t="15000" r="35156" b="8056"/>
          <a:stretch/>
        </p:blipFill>
        <p:spPr>
          <a:xfrm>
            <a:off x="4471961" y="4415199"/>
            <a:ext cx="847456" cy="1194632"/>
          </a:xfrm>
          <a:prstGeom prst="rect">
            <a:avLst/>
          </a:prstGeom>
          <a:ln w="57150">
            <a:solidFill>
              <a:schemeClr val="accent1"/>
            </a:solidFill>
          </a:ln>
        </p:spPr>
      </p:pic>
      <p:sp>
        <p:nvSpPr>
          <p:cNvPr id="5" name="מלבן 4"/>
          <p:cNvSpPr/>
          <p:nvPr/>
        </p:nvSpPr>
        <p:spPr>
          <a:xfrm>
            <a:off x="6903308" y="1559697"/>
            <a:ext cx="1304582"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4"/>
              </a:rPr>
              <a:t>"נתיב הכסף"</a:t>
            </a:r>
            <a:endParaRPr lang="he-IL" dirty="0">
              <a:latin typeface="David" panose="020E0502060401010101" pitchFamily="34" charset="-79"/>
              <a:cs typeface="David" panose="020E0502060401010101" pitchFamily="34" charset="-79"/>
            </a:endParaRPr>
          </a:p>
        </p:txBody>
      </p:sp>
      <p:pic>
        <p:nvPicPr>
          <p:cNvPr id="12" name="תמונה 11">
            <a:hlinkClick r:id="rId5"/>
          </p:cNvPr>
          <p:cNvPicPr>
            <a:picLocks noChangeAspect="1"/>
          </p:cNvPicPr>
          <p:nvPr/>
        </p:nvPicPr>
        <p:blipFill rotWithShape="1">
          <a:blip r:embed="rId6"/>
          <a:srcRect l="34062" t="14861" r="35001" b="7500"/>
          <a:stretch/>
        </p:blipFill>
        <p:spPr>
          <a:xfrm>
            <a:off x="7176074" y="2045597"/>
            <a:ext cx="850838" cy="1201057"/>
          </a:xfrm>
          <a:prstGeom prst="rect">
            <a:avLst/>
          </a:prstGeom>
          <a:ln w="57150">
            <a:solidFill>
              <a:schemeClr val="accent1"/>
            </a:solidFill>
          </a:ln>
        </p:spPr>
      </p:pic>
      <p:sp>
        <p:nvSpPr>
          <p:cNvPr id="10" name="מלבן 9"/>
          <p:cNvSpPr/>
          <p:nvPr/>
        </p:nvSpPr>
        <p:spPr>
          <a:xfrm>
            <a:off x="1486620" y="1559697"/>
            <a:ext cx="1871821"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7"/>
              </a:rPr>
              <a:t>"מאחורי המסכה"</a:t>
            </a:r>
            <a:endParaRPr lang="he-IL" dirty="0">
              <a:latin typeface="David" panose="020E0502060401010101" pitchFamily="34" charset="-79"/>
              <a:cs typeface="David" panose="020E0502060401010101" pitchFamily="34" charset="-79"/>
            </a:endParaRPr>
          </a:p>
        </p:txBody>
      </p:sp>
      <p:pic>
        <p:nvPicPr>
          <p:cNvPr id="13" name="תמונה 12">
            <a:hlinkClick r:id="rId7"/>
          </p:cNvPr>
          <p:cNvPicPr>
            <a:picLocks noChangeAspect="1"/>
          </p:cNvPicPr>
          <p:nvPr/>
        </p:nvPicPr>
        <p:blipFill rotWithShape="1">
          <a:blip r:embed="rId8"/>
          <a:srcRect l="33906" t="15278" r="35234" b="7084"/>
          <a:stretch/>
        </p:blipFill>
        <p:spPr>
          <a:xfrm>
            <a:off x="1990874" y="2045597"/>
            <a:ext cx="863314" cy="1201057"/>
          </a:xfrm>
          <a:prstGeom prst="rect">
            <a:avLst/>
          </a:prstGeom>
          <a:ln w="57150">
            <a:solidFill>
              <a:schemeClr val="accent1"/>
            </a:solidFill>
          </a:ln>
        </p:spPr>
      </p:pic>
      <p:sp>
        <p:nvSpPr>
          <p:cNvPr id="9" name="מלבן 8"/>
          <p:cNvSpPr/>
          <p:nvPr/>
        </p:nvSpPr>
        <p:spPr>
          <a:xfrm>
            <a:off x="4214030" y="1559697"/>
            <a:ext cx="1602201"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9"/>
              </a:rPr>
              <a:t>"הונאה רשתית"</a:t>
            </a:r>
            <a:endParaRPr lang="he-IL" dirty="0">
              <a:solidFill>
                <a:srgbClr val="FF0000"/>
              </a:solidFill>
              <a:latin typeface="David" panose="020E0502060401010101" pitchFamily="34" charset="-79"/>
              <a:cs typeface="David" panose="020E0502060401010101" pitchFamily="34" charset="-79"/>
            </a:endParaRPr>
          </a:p>
        </p:txBody>
      </p:sp>
      <p:pic>
        <p:nvPicPr>
          <p:cNvPr id="14" name="תמונה 13">
            <a:hlinkClick r:id="rId9"/>
          </p:cNvPr>
          <p:cNvPicPr>
            <a:picLocks noChangeAspect="1"/>
          </p:cNvPicPr>
          <p:nvPr/>
        </p:nvPicPr>
        <p:blipFill rotWithShape="1">
          <a:blip r:embed="rId10"/>
          <a:srcRect l="33985" t="15139" r="35000" b="8472"/>
          <a:stretch/>
        </p:blipFill>
        <p:spPr>
          <a:xfrm>
            <a:off x="4568627" y="2045597"/>
            <a:ext cx="893008" cy="1201057"/>
          </a:xfrm>
          <a:prstGeom prst="rect">
            <a:avLst/>
          </a:prstGeom>
          <a:ln w="57150">
            <a:solidFill>
              <a:schemeClr val="accent1"/>
            </a:solidFill>
          </a:ln>
        </p:spPr>
      </p:pic>
      <p:sp>
        <p:nvSpPr>
          <p:cNvPr id="6" name="מלבן 5"/>
          <p:cNvSpPr/>
          <p:nvPr/>
        </p:nvSpPr>
        <p:spPr>
          <a:xfrm>
            <a:off x="7029256" y="3933477"/>
            <a:ext cx="1450775"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11"/>
              </a:rPr>
              <a:t>"כספי הדמים"</a:t>
            </a:r>
            <a:endParaRPr lang="he-IL" dirty="0">
              <a:latin typeface="David" panose="020E0502060401010101" pitchFamily="34" charset="-79"/>
              <a:cs typeface="David" panose="020E0502060401010101" pitchFamily="34" charset="-79"/>
            </a:endParaRPr>
          </a:p>
        </p:txBody>
      </p:sp>
      <p:pic>
        <p:nvPicPr>
          <p:cNvPr id="15" name="תמונה 14">
            <a:hlinkClick r:id="rId11"/>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01398" y="4389512"/>
            <a:ext cx="906492" cy="1194632"/>
          </a:xfrm>
          <a:prstGeom prst="rect">
            <a:avLst/>
          </a:prstGeom>
          <a:noFill/>
          <a:ln w="57150">
            <a:solidFill>
              <a:schemeClr val="accent1"/>
            </a:solidFill>
          </a:ln>
        </p:spPr>
      </p:pic>
      <p:sp>
        <p:nvSpPr>
          <p:cNvPr id="7" name="מלבן 6"/>
          <p:cNvSpPr/>
          <p:nvPr/>
        </p:nvSpPr>
        <p:spPr>
          <a:xfrm>
            <a:off x="1730963" y="3933477"/>
            <a:ext cx="1383729" cy="348557"/>
          </a:xfrm>
          <a:prstGeom prst="rect">
            <a:avLst/>
          </a:prstGeom>
        </p:spPr>
        <p:txBody>
          <a:bodyPr wrap="square">
            <a:spAutoFit/>
          </a:bodyPr>
          <a:lstStyle/>
          <a:p>
            <a:pPr lvl="0" defTabSz="488950">
              <a:lnSpc>
                <a:spcPct val="90000"/>
              </a:lnSpc>
              <a:spcBef>
                <a:spcPct val="0"/>
              </a:spcBef>
              <a:spcAft>
                <a:spcPct val="35000"/>
              </a:spcAft>
            </a:pPr>
            <a:r>
              <a:rPr lang="he-IL" dirty="0">
                <a:latin typeface="David" panose="020E0502060401010101" pitchFamily="34" charset="-79"/>
                <a:cs typeface="David" panose="020E0502060401010101" pitchFamily="34" charset="-79"/>
                <a:hlinkClick r:id="rId13"/>
              </a:rPr>
              <a:t>"נגיף השנאה"</a:t>
            </a:r>
            <a:endParaRPr lang="he-IL" dirty="0">
              <a:latin typeface="David" panose="020E0502060401010101" pitchFamily="34" charset="-79"/>
              <a:cs typeface="David" panose="020E0502060401010101" pitchFamily="34" charset="-79"/>
            </a:endParaRPr>
          </a:p>
        </p:txBody>
      </p:sp>
      <p:pic>
        <p:nvPicPr>
          <p:cNvPr id="16" name="תמונה 15">
            <a:hlinkClick r:id="rId13"/>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56810" y="4389512"/>
            <a:ext cx="932036" cy="1194632"/>
          </a:xfrm>
          <a:prstGeom prst="rect">
            <a:avLst/>
          </a:prstGeom>
          <a:noFill/>
          <a:ln w="57150">
            <a:solidFill>
              <a:schemeClr val="accent1"/>
            </a:solidFill>
          </a:ln>
        </p:spPr>
      </p:pic>
      <p:sp>
        <p:nvSpPr>
          <p:cNvPr id="17" name="כותרת 1"/>
          <p:cNvSpPr txBox="1">
            <a:spLocks/>
          </p:cNvSpPr>
          <p:nvPr/>
        </p:nvSpPr>
        <p:spPr>
          <a:xfrm>
            <a:off x="3054261" y="6300332"/>
            <a:ext cx="3921737" cy="382546"/>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sz="1600" b="1" dirty="0">
                <a:solidFill>
                  <a:schemeClr val="accent6">
                    <a:lumMod val="75000"/>
                  </a:schemeClr>
                </a:solidFill>
                <a:latin typeface="David" panose="020E0502060401010101" pitchFamily="34" charset="-79"/>
                <a:cs typeface="David" panose="020E0502060401010101" pitchFamily="34" charset="-79"/>
              </a:rPr>
              <a:t>את כל הדוחות ניתן למצוא באתר </a:t>
            </a:r>
            <a:r>
              <a:rPr lang="en-US" sz="1600" b="1" dirty="0">
                <a:solidFill>
                  <a:schemeClr val="accent6">
                    <a:lumMod val="75000"/>
                  </a:schemeClr>
                </a:solidFill>
                <a:latin typeface="David" panose="020E0502060401010101" pitchFamily="34" charset="-79"/>
                <a:cs typeface="David" panose="020E0502060401010101" pitchFamily="34" charset="-79"/>
              </a:rPr>
              <a:t>www.4il.org.il</a:t>
            </a:r>
            <a:endParaRPr lang="he-IL" sz="1600" b="1" dirty="0">
              <a:solidFill>
                <a:schemeClr val="accent6">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407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12943" y="0"/>
            <a:ext cx="2579904" cy="1320800"/>
          </a:xfrm>
        </p:spPr>
        <p:txBody>
          <a:bodyPr>
            <a:normAutofit/>
          </a:bodyPr>
          <a:lstStyle/>
          <a:p>
            <a:pPr algn="r"/>
            <a:r>
              <a:rPr lang="he-IL" sz="6600" b="1" u="sng" dirty="0">
                <a:solidFill>
                  <a:schemeClr val="tx1"/>
                </a:solidFill>
                <a:latin typeface="David" panose="020E0502060401010101" pitchFamily="34" charset="-79"/>
                <a:cs typeface="David" panose="020E0502060401010101" pitchFamily="34" charset="-79"/>
              </a:rPr>
              <a:t>שונות</a:t>
            </a:r>
          </a:p>
        </p:txBody>
      </p:sp>
      <p:sp>
        <p:nvSpPr>
          <p:cNvPr id="3" name="מציין מיקום תוכן 2"/>
          <p:cNvSpPr>
            <a:spLocks noGrp="1"/>
          </p:cNvSpPr>
          <p:nvPr>
            <p:ph idx="1"/>
          </p:nvPr>
        </p:nvSpPr>
        <p:spPr>
          <a:xfrm>
            <a:off x="1199072" y="1320800"/>
            <a:ext cx="8402124" cy="4033795"/>
          </a:xfrm>
        </p:spPr>
        <p:txBody>
          <a:bodyPr>
            <a:noAutofit/>
          </a:bodyPr>
          <a:lstStyle/>
          <a:p>
            <a:pPr algn="just">
              <a:buFont typeface="Wingdings" panose="05000000000000000000" pitchFamily="2" charset="2"/>
              <a:buChar char="v"/>
            </a:pPr>
            <a:r>
              <a:rPr lang="he-IL" dirty="0">
                <a:latin typeface="David" panose="020E0502060401010101" pitchFamily="34" charset="-79"/>
                <a:cs typeface="David" panose="020E0502060401010101" pitchFamily="34" charset="-79"/>
              </a:rPr>
              <a:t>במסגרת התקשרות עם בית הספר לתיירות בישראל באוניברסיטת חיפה לטובת הכשרת סטודנטים למאבק בדה-לגיטימציה, מחולקות מלגות בהיקף תקציבי של עד 250 אלף ₪, מצד המשרד. בית הספר לתיירות מקציב סכום זהה נוסף. הפנייה לקבלת המלגה היא דרך בית הספר לתיירות, והיא מיועדת לסטודנטים שיעברו את ההכשרה ויצטרפו לתכנית.</a:t>
            </a:r>
          </a:p>
          <a:p>
            <a:pPr lvl="0" algn="just">
              <a:buFont typeface="Wingdings" panose="05000000000000000000" pitchFamily="2" charset="2"/>
              <a:buChar char="v"/>
            </a:pPr>
            <a:r>
              <a:rPr lang="he-IL" dirty="0">
                <a:latin typeface="David" panose="020E0502060401010101" pitchFamily="34" charset="-79"/>
                <a:cs typeface="David" panose="020E0502060401010101" pitchFamily="34" charset="-79"/>
              </a:rPr>
              <a:t>המשרד אינו מממן קרנות. </a:t>
            </a:r>
          </a:p>
          <a:p>
            <a:pPr lvl="0" algn="just">
              <a:buFont typeface="Wingdings" panose="05000000000000000000" pitchFamily="2" charset="2"/>
              <a:buChar char="v"/>
            </a:pPr>
            <a:r>
              <a:rPr lang="he-IL" dirty="0">
                <a:latin typeface="David" panose="020E0502060401010101" pitchFamily="34" charset="-79"/>
                <a:cs typeface="David" panose="020E0502060401010101" pitchFamily="34" charset="-79"/>
              </a:rPr>
              <a:t>המשרד לא נתן תמיכות למוסדות ציבור.</a:t>
            </a:r>
          </a:p>
          <a:p>
            <a:pPr lvl="0" algn="just">
              <a:buFont typeface="Wingdings" panose="05000000000000000000" pitchFamily="2" charset="2"/>
              <a:buChar char="v"/>
            </a:pPr>
            <a:r>
              <a:rPr lang="he-IL" dirty="0">
                <a:latin typeface="David" panose="020E0502060401010101" pitchFamily="34" charset="-79"/>
                <a:cs typeface="David" panose="020E0502060401010101" pitchFamily="34" charset="-79"/>
              </a:rPr>
              <a:t>המשרד אינו אמון על יחידות נותנות שירות.</a:t>
            </a:r>
          </a:p>
          <a:p>
            <a:pPr lvl="0" algn="just">
              <a:buFont typeface="Wingdings" panose="05000000000000000000" pitchFamily="2" charset="2"/>
              <a:buChar char="v"/>
            </a:pPr>
            <a:r>
              <a:rPr lang="he-IL" dirty="0">
                <a:latin typeface="David" panose="020E0502060401010101" pitchFamily="34" charset="-79"/>
                <a:cs typeface="David" panose="020E0502060401010101" pitchFamily="34" charset="-79"/>
              </a:rPr>
              <a:t>המשרד אינו אמון על ביצוע של חקיקה.</a:t>
            </a:r>
          </a:p>
          <a:p>
            <a:pPr lvl="0" algn="just">
              <a:buFont typeface="Wingdings" panose="05000000000000000000" pitchFamily="2" charset="2"/>
              <a:buChar char="v"/>
            </a:pPr>
            <a:r>
              <a:rPr lang="he-IL" dirty="0">
                <a:latin typeface="David" panose="020E0502060401010101" pitchFamily="34" charset="-79"/>
                <a:cs typeface="David" panose="020E0502060401010101" pitchFamily="34" charset="-79"/>
              </a:rPr>
              <a:t>למשרד אין מאגרי מידע רשומים לפי חוק הגנת הפרטיות.</a:t>
            </a:r>
          </a:p>
          <a:p>
            <a:pPr marL="0" indent="0" algn="just">
              <a:buNone/>
            </a:pP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6127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479" y="0"/>
            <a:ext cx="9811264" cy="1733850"/>
          </a:xfrm>
        </p:spPr>
        <p:txBody>
          <a:bodyPr>
            <a:normAutofit/>
          </a:bodyPr>
          <a:lstStyle/>
          <a:p>
            <a:pPr algn="ctr"/>
            <a:r>
              <a:rPr lang="he-IL" sz="4800" b="1" u="sng" dirty="0">
                <a:solidFill>
                  <a:schemeClr val="tx1"/>
                </a:solidFill>
                <a:latin typeface="David" panose="020E0502060401010101" pitchFamily="34" charset="-79"/>
                <a:cs typeface="David" panose="020E0502060401010101" pitchFamily="34" charset="-79"/>
              </a:rPr>
              <a:t>דיווח הממונה על העמדת </a:t>
            </a:r>
            <a:br>
              <a:rPr lang="he-IL" sz="4800" b="1" u="sng" dirty="0">
                <a:solidFill>
                  <a:schemeClr val="tx1"/>
                </a:solidFill>
                <a:latin typeface="David" panose="020E0502060401010101" pitchFamily="34" charset="-79"/>
                <a:cs typeface="David" panose="020E0502060401010101" pitchFamily="34" charset="-79"/>
              </a:rPr>
            </a:br>
            <a:r>
              <a:rPr lang="he-IL" sz="4800" b="1" u="sng" dirty="0">
                <a:solidFill>
                  <a:schemeClr val="tx1"/>
                </a:solidFill>
                <a:latin typeface="David" panose="020E0502060401010101" pitchFamily="34" charset="-79"/>
                <a:cs typeface="David" panose="020E0502060401010101" pitchFamily="34" charset="-79"/>
              </a:rPr>
              <a:t>המידע לציבור</a:t>
            </a:r>
          </a:p>
        </p:txBody>
      </p:sp>
      <p:graphicFrame>
        <p:nvGraphicFramePr>
          <p:cNvPr id="6" name="טבלה 5"/>
          <p:cNvGraphicFramePr>
            <a:graphicFrameLocks noGrp="1"/>
          </p:cNvGraphicFramePr>
          <p:nvPr/>
        </p:nvGraphicFramePr>
        <p:xfrm>
          <a:off x="5121313" y="2536190"/>
          <a:ext cx="6645274" cy="2966720"/>
        </p:xfrm>
        <a:graphic>
          <a:graphicData uri="http://schemas.openxmlformats.org/drawingml/2006/table">
            <a:tbl>
              <a:tblPr rtl="1" firstRow="1" bandRow="1">
                <a:tableStyleId>{5940675A-B579-460E-94D1-54222C63F5DA}</a:tableStyleId>
              </a:tblPr>
              <a:tblGrid>
                <a:gridCol w="3952837">
                  <a:extLst>
                    <a:ext uri="{9D8B030D-6E8A-4147-A177-3AD203B41FA5}">
                      <a16:colId xmlns="" xmlns:a16="http://schemas.microsoft.com/office/drawing/2014/main" val="20000"/>
                    </a:ext>
                  </a:extLst>
                </a:gridCol>
                <a:gridCol w="1101762">
                  <a:extLst>
                    <a:ext uri="{9D8B030D-6E8A-4147-A177-3AD203B41FA5}">
                      <a16:colId xmlns="" xmlns:a16="http://schemas.microsoft.com/office/drawing/2014/main" val="20001"/>
                    </a:ext>
                  </a:extLst>
                </a:gridCol>
                <a:gridCol w="1590675">
                  <a:extLst>
                    <a:ext uri="{9D8B030D-6E8A-4147-A177-3AD203B41FA5}">
                      <a16:colId xmlns="" xmlns:a16="http://schemas.microsoft.com/office/drawing/2014/main" val="20002"/>
                    </a:ext>
                  </a:extLst>
                </a:gridCol>
              </a:tblGrid>
              <a:tr h="370840">
                <a:tc>
                  <a:txBody>
                    <a:bodyPr/>
                    <a:lstStyle/>
                    <a:p>
                      <a:pPr algn="r" rtl="1"/>
                      <a:endParaRPr lang="he-IL" sz="1600" b="1" dirty="0">
                        <a:latin typeface="David" panose="020E0502060401010101" pitchFamily="34" charset="-79"/>
                        <a:cs typeface="David" panose="020E0502060401010101" pitchFamily="34" charset="-79"/>
                      </a:endParaRP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מספר</a:t>
                      </a: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אחוזים</a:t>
                      </a:r>
                    </a:p>
                  </a:txBody>
                  <a:tcPr anchor="ctr">
                    <a:solidFill>
                      <a:schemeClr val="accent2"/>
                    </a:solidFill>
                  </a:tcPr>
                </a:tc>
                <a:extLst>
                  <a:ext uri="{0D108BD9-81ED-4DB2-BD59-A6C34878D82A}">
                    <a16:rowId xmlns="" xmlns:a16="http://schemas.microsoft.com/office/drawing/2014/main" val="10000"/>
                  </a:ext>
                </a:extLst>
              </a:tr>
              <a:tr h="370840">
                <a:tc>
                  <a:txBody>
                    <a:bodyPr/>
                    <a:lstStyle/>
                    <a:p>
                      <a:pPr algn="r" rtl="1"/>
                      <a:r>
                        <a:rPr lang="he-IL" sz="1600" dirty="0">
                          <a:latin typeface="David" panose="020E0502060401010101" pitchFamily="34" charset="-79"/>
                          <a:cs typeface="David" panose="020E0502060401010101" pitchFamily="34" charset="-79"/>
                        </a:rPr>
                        <a:t>1. הרשות מסרה את כל המידע המבוקש</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12</a:t>
                      </a:r>
                    </a:p>
                  </a:txBody>
                  <a:tcPr anchor="ctr"/>
                </a:tc>
                <a:tc>
                  <a:txBody>
                    <a:bodyPr/>
                    <a:lstStyle/>
                    <a:p>
                      <a:pPr algn="r" rtl="1"/>
                      <a:r>
                        <a:rPr lang="he-IL" sz="1600" dirty="0">
                          <a:latin typeface="David" panose="020E0502060401010101" pitchFamily="34" charset="-79"/>
                          <a:cs typeface="David" panose="020E0502060401010101" pitchFamily="34" charset="-79"/>
                        </a:rPr>
                        <a:t>86%</a:t>
                      </a:r>
                    </a:p>
                  </a:txBody>
                  <a:tcPr anchor="ctr"/>
                </a:tc>
                <a:extLst>
                  <a:ext uri="{0D108BD9-81ED-4DB2-BD59-A6C34878D82A}">
                    <a16:rowId xmlns="" xmlns:a16="http://schemas.microsoft.com/office/drawing/2014/main" val="10001"/>
                  </a:ext>
                </a:extLst>
              </a:tr>
              <a:tr h="370840">
                <a:tc>
                  <a:txBody>
                    <a:bodyPr/>
                    <a:lstStyle/>
                    <a:p>
                      <a:pPr algn="r" rtl="1"/>
                      <a:r>
                        <a:rPr lang="he-IL" sz="1600" dirty="0">
                          <a:latin typeface="David" panose="020E0502060401010101" pitchFamily="34" charset="-79"/>
                          <a:cs typeface="David" panose="020E0502060401010101" pitchFamily="34" charset="-79"/>
                        </a:rPr>
                        <a:t>2. הרשות מסרה את המידע המבוקש באופן חלקי</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tc>
                <a:tc>
                  <a:txBody>
                    <a:bodyPr/>
                    <a:lstStyle/>
                    <a:p>
                      <a:pPr algn="r" rtl="1"/>
                      <a:r>
                        <a:rPr lang="he-IL" sz="1600" dirty="0">
                          <a:latin typeface="David" panose="020E0502060401010101" pitchFamily="34" charset="-79"/>
                          <a:cs typeface="David" panose="020E0502060401010101" pitchFamily="34" charset="-79"/>
                        </a:rPr>
                        <a:t>7%</a:t>
                      </a:r>
                    </a:p>
                  </a:txBody>
                  <a:tcPr anchor="ctr"/>
                </a:tc>
                <a:extLst>
                  <a:ext uri="{0D108BD9-81ED-4DB2-BD59-A6C34878D82A}">
                    <a16:rowId xmlns="" xmlns:a16="http://schemas.microsoft.com/office/drawing/2014/main" val="10002"/>
                  </a:ext>
                </a:extLst>
              </a:tr>
              <a:tr h="370840">
                <a:tc>
                  <a:txBody>
                    <a:bodyPr/>
                    <a:lstStyle/>
                    <a:p>
                      <a:pPr algn="r" rtl="1"/>
                      <a:r>
                        <a:rPr lang="he-IL" sz="1600" dirty="0">
                          <a:latin typeface="David" panose="020E0502060401010101" pitchFamily="34" charset="-79"/>
                          <a:cs typeface="David" panose="020E0502060401010101" pitchFamily="34" charset="-79"/>
                        </a:rPr>
                        <a:t>3.</a:t>
                      </a:r>
                      <a:r>
                        <a:rPr lang="he-IL" sz="1600" baseline="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הרשות דחתה את הבקשה למסירת מידע</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0</a:t>
                      </a:r>
                    </a:p>
                  </a:txBody>
                  <a:tcPr anchor="ctr"/>
                </a:tc>
                <a:tc>
                  <a:txBody>
                    <a:bodyPr/>
                    <a:lstStyle/>
                    <a:p>
                      <a:pPr algn="r" rtl="1"/>
                      <a:r>
                        <a:rPr lang="he-IL" sz="1600" dirty="0">
                          <a:latin typeface="David" panose="020E0502060401010101" pitchFamily="34" charset="-79"/>
                          <a:cs typeface="David" panose="020E0502060401010101" pitchFamily="34" charset="-79"/>
                        </a:rPr>
                        <a:t>0%</a:t>
                      </a:r>
                    </a:p>
                  </a:txBody>
                  <a:tcPr anchor="ctr"/>
                </a:tc>
                <a:extLst>
                  <a:ext uri="{0D108BD9-81ED-4DB2-BD59-A6C34878D82A}">
                    <a16:rowId xmlns="" xmlns:a16="http://schemas.microsoft.com/office/drawing/2014/main" val="10003"/>
                  </a:ext>
                </a:extLst>
              </a:tr>
              <a:tr h="370840">
                <a:tc>
                  <a:txBody>
                    <a:bodyPr/>
                    <a:lstStyle/>
                    <a:p>
                      <a:pPr algn="r" rtl="1"/>
                      <a:r>
                        <a:rPr lang="he-IL" sz="1600" dirty="0">
                          <a:latin typeface="David" panose="020E0502060401010101" pitchFamily="34" charset="-79"/>
                          <a:cs typeface="David" panose="020E0502060401010101" pitchFamily="34" charset="-79"/>
                        </a:rPr>
                        <a:t>4. הטיפול בבקשה הופסק בשל אי תשלום אגרה</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0</a:t>
                      </a:r>
                    </a:p>
                  </a:txBody>
                  <a:tcPr anchor="ctr"/>
                </a:tc>
                <a:tc>
                  <a:txBody>
                    <a:bodyPr/>
                    <a:lstStyle/>
                    <a:p>
                      <a:pPr algn="r" rtl="1"/>
                      <a:r>
                        <a:rPr lang="he-IL" sz="1600" dirty="0">
                          <a:latin typeface="David" panose="020E0502060401010101" pitchFamily="34" charset="-79"/>
                          <a:cs typeface="David" panose="020E0502060401010101" pitchFamily="34" charset="-79"/>
                        </a:rPr>
                        <a:t>0%</a:t>
                      </a:r>
                    </a:p>
                  </a:txBody>
                  <a:tcPr anchor="ctr"/>
                </a:tc>
                <a:extLst>
                  <a:ext uri="{0D108BD9-81ED-4DB2-BD59-A6C34878D82A}">
                    <a16:rowId xmlns="" xmlns:a16="http://schemas.microsoft.com/office/drawing/2014/main" val="10004"/>
                  </a:ext>
                </a:extLst>
              </a:tr>
              <a:tr h="370840">
                <a:tc>
                  <a:txBody>
                    <a:bodyPr/>
                    <a:lstStyle/>
                    <a:p>
                      <a:pPr algn="r" rtl="1"/>
                      <a:r>
                        <a:rPr lang="he-IL" sz="1600" dirty="0">
                          <a:latin typeface="David" panose="020E0502060401010101" pitchFamily="34" charset="-79"/>
                          <a:cs typeface="David" panose="020E0502060401010101" pitchFamily="34" charset="-79"/>
                        </a:rPr>
                        <a:t>5.</a:t>
                      </a:r>
                      <a:r>
                        <a:rPr lang="he-IL" sz="1600" baseline="0"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הטיפול בבקשה הופסק מטעמים הנוגעים לפונה</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0</a:t>
                      </a:r>
                    </a:p>
                  </a:txBody>
                  <a:tcPr anchor="ctr"/>
                </a:tc>
                <a:tc>
                  <a:txBody>
                    <a:bodyPr/>
                    <a:lstStyle/>
                    <a:p>
                      <a:pPr algn="r" rtl="1"/>
                      <a:r>
                        <a:rPr lang="he-IL" sz="1600" dirty="0">
                          <a:latin typeface="David" panose="020E0502060401010101" pitchFamily="34" charset="-79"/>
                          <a:cs typeface="David" panose="020E0502060401010101" pitchFamily="34" charset="-79"/>
                        </a:rPr>
                        <a:t>0%</a:t>
                      </a:r>
                    </a:p>
                  </a:txBody>
                  <a:tcPr anchor="ctr"/>
                </a:tc>
                <a:extLst>
                  <a:ext uri="{0D108BD9-81ED-4DB2-BD59-A6C34878D82A}">
                    <a16:rowId xmlns="" xmlns:a16="http://schemas.microsoft.com/office/drawing/2014/main" val="10005"/>
                  </a:ext>
                </a:extLst>
              </a:tr>
              <a:tr h="370840">
                <a:tc>
                  <a:txBody>
                    <a:bodyPr/>
                    <a:lstStyle/>
                    <a:p>
                      <a:pPr algn="r" rtl="1"/>
                      <a:r>
                        <a:rPr lang="he-IL" sz="1600" dirty="0">
                          <a:latin typeface="David" panose="020E0502060401010101" pitchFamily="34" charset="-79"/>
                          <a:cs typeface="David" panose="020E0502060401010101" pitchFamily="34" charset="-79"/>
                        </a:rPr>
                        <a:t>6. הטיפול בבקשה טרם הסתיים</a:t>
                      </a:r>
                    </a:p>
                  </a:txBody>
                  <a:tcPr anchor="ctr">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lnB w="38100" cap="flat" cmpd="sng" algn="ctr">
                      <a:solidFill>
                        <a:schemeClr val="tx1"/>
                      </a:solidFill>
                      <a:prstDash val="solid"/>
                      <a:round/>
                      <a:headEnd type="none" w="med" len="med"/>
                      <a:tailEnd type="none" w="med" len="med"/>
                    </a:lnB>
                  </a:tcPr>
                </a:tc>
                <a:tc>
                  <a:txBody>
                    <a:bodyPr/>
                    <a:lstStyle/>
                    <a:p>
                      <a:pPr algn="r" rtl="1"/>
                      <a:r>
                        <a:rPr lang="he-IL" sz="1600" dirty="0">
                          <a:latin typeface="David" panose="020E0502060401010101" pitchFamily="34" charset="-79"/>
                          <a:cs typeface="David" panose="020E0502060401010101" pitchFamily="34" charset="-79"/>
                        </a:rPr>
                        <a:t>7%</a:t>
                      </a:r>
                    </a:p>
                  </a:txBody>
                  <a:tcPr anchor="ctr">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370840">
                <a:tc>
                  <a:txBody>
                    <a:bodyPr/>
                    <a:lstStyle/>
                    <a:p>
                      <a:pPr algn="r" rtl="1"/>
                      <a:r>
                        <a:rPr lang="he-IL" sz="1600" dirty="0">
                          <a:latin typeface="David" panose="020E0502060401010101" pitchFamily="34" charset="-79"/>
                          <a:cs typeface="David" panose="020E0502060401010101" pitchFamily="34" charset="-79"/>
                        </a:rPr>
                        <a:t>סך </a:t>
                      </a:r>
                      <a:r>
                        <a:rPr lang="he-IL" sz="1600" dirty="0" err="1">
                          <a:latin typeface="David" panose="020E0502060401010101" pitchFamily="34" charset="-79"/>
                          <a:cs typeface="David" panose="020E0502060401010101" pitchFamily="34" charset="-79"/>
                        </a:rPr>
                        <a:t>הכל</a:t>
                      </a:r>
                      <a:endParaRPr lang="he-IL" sz="1600" b="1" dirty="0">
                        <a:latin typeface="David" panose="020E0502060401010101" pitchFamily="34" charset="-79"/>
                        <a:cs typeface="David" panose="020E0502060401010101" pitchFamily="34" charset="-79"/>
                      </a:endParaRPr>
                    </a:p>
                  </a:txBody>
                  <a:tcPr anchor="ctr">
                    <a:lnT w="38100" cap="flat" cmpd="sng" algn="ctr">
                      <a:solidFill>
                        <a:schemeClr val="tx1"/>
                      </a:solidFill>
                      <a:prstDash val="solid"/>
                      <a:round/>
                      <a:headEnd type="none" w="med" len="med"/>
                      <a:tailEnd type="none" w="med" len="med"/>
                    </a:lnT>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14</a:t>
                      </a:r>
                    </a:p>
                  </a:txBody>
                  <a:tcPr anchor="ctr">
                    <a:lnT w="38100" cap="flat" cmpd="sng" algn="ctr">
                      <a:solidFill>
                        <a:schemeClr val="tx1"/>
                      </a:solidFill>
                      <a:prstDash val="solid"/>
                      <a:round/>
                      <a:headEnd type="none" w="med" len="med"/>
                      <a:tailEnd type="none" w="med" len="med"/>
                    </a:lnT>
                    <a:solidFill>
                      <a:schemeClr val="accent2"/>
                    </a:solidFill>
                  </a:tcPr>
                </a:tc>
                <a:tc>
                  <a:txBody>
                    <a:bodyPr/>
                    <a:lstStyle/>
                    <a:p>
                      <a:pPr algn="r" rtl="1"/>
                      <a:r>
                        <a:rPr lang="he-IL" sz="1600" dirty="0">
                          <a:latin typeface="David" panose="020E0502060401010101" pitchFamily="34" charset="-79"/>
                          <a:cs typeface="David" panose="020E0502060401010101" pitchFamily="34" charset="-79"/>
                        </a:rPr>
                        <a:t>100%</a:t>
                      </a:r>
                      <a:endParaRPr lang="he-IL" sz="1600" b="1" dirty="0">
                        <a:latin typeface="David" panose="020E0502060401010101" pitchFamily="34" charset="-79"/>
                        <a:cs typeface="David" panose="020E0502060401010101" pitchFamily="34" charset="-79"/>
                      </a:endParaRPr>
                    </a:p>
                  </a:txBody>
                  <a:tcPr anchor="ctr">
                    <a:lnT w="38100" cap="flat" cmpd="sng" algn="ctr">
                      <a:solidFill>
                        <a:schemeClr val="tx1"/>
                      </a:solidFill>
                      <a:prstDash val="solid"/>
                      <a:round/>
                      <a:headEnd type="none" w="med" len="med"/>
                      <a:tailEnd type="none" w="med" len="med"/>
                    </a:lnT>
                    <a:solidFill>
                      <a:schemeClr val="accent2"/>
                    </a:solidFill>
                  </a:tcPr>
                </a:tc>
                <a:extLst>
                  <a:ext uri="{0D108BD9-81ED-4DB2-BD59-A6C34878D82A}">
                    <a16:rowId xmlns="" xmlns:a16="http://schemas.microsoft.com/office/drawing/2014/main" val="10007"/>
                  </a:ext>
                </a:extLst>
              </a:tr>
            </a:tbl>
          </a:graphicData>
        </a:graphic>
      </p:graphicFrame>
      <p:sp>
        <p:nvSpPr>
          <p:cNvPr id="7" name="כותרת 1"/>
          <p:cNvSpPr txBox="1">
            <a:spLocks/>
          </p:cNvSpPr>
          <p:nvPr/>
        </p:nvSpPr>
        <p:spPr>
          <a:xfrm>
            <a:off x="5975523" y="1733850"/>
            <a:ext cx="5460137" cy="853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3600" b="1" u="sng" dirty="0">
                <a:latin typeface="David" panose="020E0502060401010101" pitchFamily="34" charset="-79"/>
                <a:cs typeface="David" panose="020E0502060401010101" pitchFamily="34" charset="-79"/>
              </a:rPr>
              <a:t>בקשות שהוגשו בשנה החולפת</a:t>
            </a:r>
            <a:r>
              <a:rPr lang="he-IL" sz="3600" b="1" dirty="0">
                <a:latin typeface="David" panose="020E0502060401010101" pitchFamily="34" charset="-79"/>
                <a:cs typeface="David" panose="020E0502060401010101" pitchFamily="34" charset="-79"/>
              </a:rPr>
              <a:t>:</a:t>
            </a:r>
            <a:endParaRPr lang="he-IL" sz="3600" b="1" dirty="0">
              <a:solidFill>
                <a:srgbClr val="FF0000"/>
              </a:solidFill>
              <a:latin typeface="David" panose="020E0502060401010101" pitchFamily="34" charset="-79"/>
              <a:cs typeface="David" panose="020E0502060401010101" pitchFamily="34" charset="-79"/>
            </a:endParaRPr>
          </a:p>
        </p:txBody>
      </p:sp>
      <p:sp>
        <p:nvSpPr>
          <p:cNvPr id="8" name="כותרת 1"/>
          <p:cNvSpPr txBox="1">
            <a:spLocks/>
          </p:cNvSpPr>
          <p:nvPr/>
        </p:nvSpPr>
        <p:spPr>
          <a:xfrm>
            <a:off x="1203960" y="5606902"/>
            <a:ext cx="9973235" cy="853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2800" b="1" dirty="0">
                <a:latin typeface="David" panose="020E0502060401010101" pitchFamily="34" charset="-79"/>
                <a:cs typeface="David" panose="020E0502060401010101" pitchFamily="34" charset="-79"/>
              </a:rPr>
              <a:t>*</a:t>
            </a:r>
            <a:r>
              <a:rPr lang="he-IL" sz="2800" b="1" u="sng" dirty="0">
                <a:latin typeface="David" panose="020E0502060401010101" pitchFamily="34" charset="-79"/>
                <a:cs typeface="David" panose="020E0502060401010101" pitchFamily="34" charset="-79"/>
              </a:rPr>
              <a:t>סך אגרות שנגבו בשנה הקודמת</a:t>
            </a:r>
            <a:r>
              <a:rPr lang="he-IL" sz="2800" b="1" dirty="0">
                <a:latin typeface="David" panose="020E0502060401010101" pitchFamily="34" charset="-79"/>
                <a:cs typeface="David" panose="020E0502060401010101" pitchFamily="34" charset="-79"/>
              </a:rPr>
              <a:t>: 0 ₪</a:t>
            </a:r>
          </a:p>
        </p:txBody>
      </p:sp>
      <p:graphicFrame>
        <p:nvGraphicFramePr>
          <p:cNvPr id="9" name="תרשים 8"/>
          <p:cNvGraphicFramePr/>
          <p:nvPr>
            <p:extLst>
              <p:ext uri="{D42A27DB-BD31-4B8C-83A1-F6EECF244321}">
                <p14:modId xmlns:p14="http://schemas.microsoft.com/office/powerpoint/2010/main" val="4162189503"/>
              </p:ext>
            </p:extLst>
          </p:nvPr>
        </p:nvGraphicFramePr>
        <p:xfrm>
          <a:off x="0" y="2185284"/>
          <a:ext cx="4787153" cy="4420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9268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479" y="0"/>
            <a:ext cx="9811264" cy="1037968"/>
          </a:xfrm>
        </p:spPr>
        <p:txBody>
          <a:bodyPr>
            <a:normAutofit/>
          </a:bodyPr>
          <a:lstStyle/>
          <a:p>
            <a:pPr algn="ctr"/>
            <a:r>
              <a:rPr lang="he-IL" sz="4800" b="1" u="sng" dirty="0">
                <a:solidFill>
                  <a:schemeClr val="tx1"/>
                </a:solidFill>
                <a:latin typeface="David" panose="020E0502060401010101" pitchFamily="34" charset="-79"/>
                <a:cs typeface="David" panose="020E0502060401010101" pitchFamily="34" charset="-79"/>
              </a:rPr>
              <a:t>דיווח הממונה על העמדת המידע לציבור</a:t>
            </a:r>
          </a:p>
        </p:txBody>
      </p:sp>
      <p:graphicFrame>
        <p:nvGraphicFramePr>
          <p:cNvPr id="11" name="טבלה 10"/>
          <p:cNvGraphicFramePr>
            <a:graphicFrameLocks noGrp="1"/>
          </p:cNvGraphicFramePr>
          <p:nvPr>
            <p:extLst>
              <p:ext uri="{D42A27DB-BD31-4B8C-83A1-F6EECF244321}">
                <p14:modId xmlns:p14="http://schemas.microsoft.com/office/powerpoint/2010/main" val="1907143376"/>
              </p:ext>
            </p:extLst>
          </p:nvPr>
        </p:nvGraphicFramePr>
        <p:xfrm>
          <a:off x="5292762" y="2144359"/>
          <a:ext cx="6551407" cy="4241800"/>
        </p:xfrm>
        <a:graphic>
          <a:graphicData uri="http://schemas.openxmlformats.org/drawingml/2006/table">
            <a:tbl>
              <a:tblPr rtl="1" firstRow="1" bandRow="1">
                <a:tableStyleId>{5940675A-B579-460E-94D1-54222C63F5DA}</a:tableStyleId>
              </a:tblPr>
              <a:tblGrid>
                <a:gridCol w="5013063">
                  <a:extLst>
                    <a:ext uri="{9D8B030D-6E8A-4147-A177-3AD203B41FA5}">
                      <a16:colId xmlns="" xmlns:a16="http://schemas.microsoft.com/office/drawing/2014/main" val="20000"/>
                    </a:ext>
                  </a:extLst>
                </a:gridCol>
                <a:gridCol w="1538344">
                  <a:extLst>
                    <a:ext uri="{9D8B030D-6E8A-4147-A177-3AD203B41FA5}">
                      <a16:colId xmlns="" xmlns:a16="http://schemas.microsoft.com/office/drawing/2014/main" val="20001"/>
                    </a:ext>
                  </a:extLst>
                </a:gridCol>
              </a:tblGrid>
              <a:tr h="370840">
                <a:tc>
                  <a:txBody>
                    <a:bodyPr/>
                    <a:lstStyle/>
                    <a:p>
                      <a:pPr algn="r" rtl="1"/>
                      <a:r>
                        <a:rPr lang="he-IL" sz="1600" b="1" dirty="0">
                          <a:latin typeface="David" panose="020E0502060401010101" pitchFamily="34" charset="-79"/>
                          <a:cs typeface="David" panose="020E0502060401010101" pitchFamily="34" charset="-79"/>
                        </a:rPr>
                        <a:t>העילה (לפי חוק חופש המידע, תשנ"ח-1988</a:t>
                      </a: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מספר הדחיות בשל עילה זו</a:t>
                      </a:r>
                    </a:p>
                  </a:txBody>
                  <a:tcPr anchor="ctr">
                    <a:solidFill>
                      <a:schemeClr val="accent2"/>
                    </a:solidFill>
                  </a:tcPr>
                </a:tc>
                <a:extLst>
                  <a:ext uri="{0D108BD9-81ED-4DB2-BD59-A6C34878D82A}">
                    <a16:rowId xmlns="" xmlns:a16="http://schemas.microsoft.com/office/drawing/2014/main" val="10000"/>
                  </a:ext>
                </a:extLst>
              </a:tr>
              <a:tr h="370840">
                <a:tc>
                  <a:txBody>
                    <a:bodyPr/>
                    <a:lstStyle/>
                    <a:p>
                      <a:pPr algn="r" rtl="1"/>
                      <a:r>
                        <a:rPr lang="he-IL" sz="1600" b="1" dirty="0">
                          <a:latin typeface="David" panose="020E0502060401010101" pitchFamily="34" charset="-79"/>
                          <a:cs typeface="David" panose="020E0502060401010101" pitchFamily="34" charset="-79"/>
                        </a:rPr>
                        <a:t>סעיף</a:t>
                      </a:r>
                      <a:r>
                        <a:rPr lang="he-IL" sz="1600" b="1" baseline="0" dirty="0">
                          <a:latin typeface="David" panose="020E0502060401010101" pitchFamily="34" charset="-79"/>
                          <a:cs typeface="David" panose="020E0502060401010101" pitchFamily="34" charset="-79"/>
                        </a:rPr>
                        <a:t> 9(א)(1) </a:t>
                      </a:r>
                      <a:r>
                        <a:rPr lang="he-IL" sz="1600" i="1" baseline="0" dirty="0">
                          <a:latin typeface="David" panose="020E0502060401010101" pitchFamily="34" charset="-79"/>
                          <a:cs typeface="David" panose="020E0502060401010101" pitchFamily="34" charset="-79"/>
                        </a:rPr>
                        <a:t>מידע אשר בגילויו יש חשש לפגיעה </a:t>
                      </a:r>
                      <a:r>
                        <a:rPr lang="he-IL" sz="1600" i="1" baseline="0" dirty="0" err="1">
                          <a:latin typeface="David" panose="020E0502060401010101" pitchFamily="34" charset="-79"/>
                          <a:cs typeface="David" panose="020E0502060401010101" pitchFamily="34" charset="-79"/>
                        </a:rPr>
                        <a:t>בבטחון</a:t>
                      </a:r>
                      <a:r>
                        <a:rPr lang="he-IL" sz="1600" i="1" baseline="0" dirty="0">
                          <a:latin typeface="David" panose="020E0502060401010101" pitchFamily="34" charset="-79"/>
                          <a:cs typeface="David" panose="020E0502060401010101" pitchFamily="34" charset="-79"/>
                        </a:rPr>
                        <a:t> המדינה, ביחסי החוץ שלה, </a:t>
                      </a:r>
                      <a:r>
                        <a:rPr lang="he-IL" sz="1600" i="1" baseline="0" dirty="0" err="1">
                          <a:latin typeface="David" panose="020E0502060401010101" pitchFamily="34" charset="-79"/>
                          <a:cs typeface="David" panose="020E0502060401010101" pitchFamily="34" charset="-79"/>
                        </a:rPr>
                        <a:t>בבטחון</a:t>
                      </a:r>
                      <a:r>
                        <a:rPr lang="he-IL" sz="1600" i="1" baseline="0" dirty="0">
                          <a:latin typeface="David" panose="020E0502060401010101" pitchFamily="34" charset="-79"/>
                          <a:cs typeface="David" panose="020E0502060401010101" pitchFamily="34" charset="-79"/>
                        </a:rPr>
                        <a:t> הציבור או </a:t>
                      </a:r>
                      <a:r>
                        <a:rPr lang="he-IL" sz="1600" i="1" baseline="0" dirty="0" err="1">
                          <a:latin typeface="David" panose="020E0502060401010101" pitchFamily="34" charset="-79"/>
                          <a:cs typeface="David" panose="020E0502060401010101" pitchFamily="34" charset="-79"/>
                        </a:rPr>
                        <a:t>בבטחונו</a:t>
                      </a:r>
                      <a:r>
                        <a:rPr lang="he-IL" sz="1600" i="1" baseline="0" dirty="0">
                          <a:latin typeface="David" panose="020E0502060401010101" pitchFamily="34" charset="-79"/>
                          <a:cs typeface="David" panose="020E0502060401010101" pitchFamily="34" charset="-79"/>
                        </a:rPr>
                        <a:t> או בשלומו של אדם;</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2</a:t>
                      </a:r>
                    </a:p>
                  </a:txBody>
                  <a:tcPr anchor="ctr"/>
                </a:tc>
                <a:extLst>
                  <a:ext uri="{0D108BD9-81ED-4DB2-BD59-A6C34878D82A}">
                    <a16:rowId xmlns="" xmlns:a16="http://schemas.microsoft.com/office/drawing/2014/main" val="10001"/>
                  </a:ext>
                </a:extLst>
              </a:tr>
              <a:tr h="370840">
                <a:tc>
                  <a:txBody>
                    <a:bodyPr/>
                    <a:lstStyle/>
                    <a:p>
                      <a:pPr algn="r" rtl="1"/>
                      <a:r>
                        <a:rPr lang="he-IL" sz="1600" b="1" dirty="0">
                          <a:latin typeface="David" panose="020E0502060401010101" pitchFamily="34" charset="-79"/>
                          <a:cs typeface="David" panose="020E0502060401010101" pitchFamily="34" charset="-79"/>
                        </a:rPr>
                        <a:t>9(ב)(1) </a:t>
                      </a:r>
                      <a:r>
                        <a:rPr lang="he-IL" sz="1600" i="1" dirty="0">
                          <a:latin typeface="David" panose="020E0502060401010101" pitchFamily="34" charset="-79"/>
                          <a:cs typeface="David" panose="020E0502060401010101" pitchFamily="34" charset="-79"/>
                        </a:rPr>
                        <a:t>מידע אשר גילויו עלול לשבש את התפקוד התקין של הרשות הציבורית או את יכולתה לבצע את תפקידיה;</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tc>
                <a:extLst>
                  <a:ext uri="{0D108BD9-81ED-4DB2-BD59-A6C34878D82A}">
                    <a16:rowId xmlns="" xmlns:a16="http://schemas.microsoft.com/office/drawing/2014/main" val="10002"/>
                  </a:ext>
                </a:extLst>
              </a:tr>
              <a:tr h="370840">
                <a:tc>
                  <a:txBody>
                    <a:bodyPr/>
                    <a:lstStyle/>
                    <a:p>
                      <a:pPr algn="r" rtl="1"/>
                      <a:r>
                        <a:rPr lang="he-IL" sz="1600" b="1" dirty="0">
                          <a:latin typeface="David" panose="020E0502060401010101" pitchFamily="34" charset="-79"/>
                          <a:cs typeface="David" panose="020E0502060401010101" pitchFamily="34" charset="-79"/>
                        </a:rPr>
                        <a:t>9(ב)(2)</a:t>
                      </a:r>
                      <a:r>
                        <a:rPr lang="he-IL" sz="1600" dirty="0">
                          <a:latin typeface="David" panose="020E0502060401010101" pitchFamily="34" charset="-79"/>
                          <a:cs typeface="David" panose="020E0502060401010101" pitchFamily="34" charset="-79"/>
                        </a:rPr>
                        <a:t> </a:t>
                      </a:r>
                      <a:r>
                        <a:rPr lang="he-IL" sz="1600" i="1" dirty="0">
                          <a:latin typeface="David" panose="020E0502060401010101" pitchFamily="34" charset="-79"/>
                          <a:cs typeface="David" panose="020E0502060401010101" pitchFamily="34" charset="-79"/>
                        </a:rPr>
                        <a:t>מידע על אודות מדיניות הנמצאת בשלבי עיצוב;</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tc>
                <a:extLst>
                  <a:ext uri="{0D108BD9-81ED-4DB2-BD59-A6C34878D82A}">
                    <a16:rowId xmlns="" xmlns:a16="http://schemas.microsoft.com/office/drawing/2014/main" val="10003"/>
                  </a:ext>
                </a:extLst>
              </a:tr>
              <a:tr h="370840">
                <a:tc>
                  <a:txBody>
                    <a:bodyPr/>
                    <a:lstStyle/>
                    <a:p>
                      <a:pPr algn="r" rtl="1"/>
                      <a:r>
                        <a:rPr lang="he-IL" sz="1600" b="1" dirty="0">
                          <a:latin typeface="David" panose="020E0502060401010101" pitchFamily="34" charset="-79"/>
                          <a:cs typeface="David" panose="020E0502060401010101" pitchFamily="34" charset="-79"/>
                        </a:rPr>
                        <a:t>9(ב)(3) </a:t>
                      </a:r>
                      <a:r>
                        <a:rPr lang="he-IL" sz="1600" i="1" dirty="0">
                          <a:latin typeface="David" panose="020E0502060401010101" pitchFamily="34" charset="-79"/>
                          <a:cs typeface="David" panose="020E0502060401010101" pitchFamily="34" charset="-79"/>
                        </a:rPr>
                        <a:t>מידע על אודות פרטי משא ומתן עם גוף או עם אדם שמחוץ לרשות;</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tc>
                <a:extLst>
                  <a:ext uri="{0D108BD9-81ED-4DB2-BD59-A6C34878D82A}">
                    <a16:rowId xmlns="" xmlns:a16="http://schemas.microsoft.com/office/drawing/2014/main" val="10004"/>
                  </a:ext>
                </a:extLst>
              </a:tr>
              <a:tr h="370840">
                <a:tc>
                  <a:txBody>
                    <a:bodyPr/>
                    <a:lstStyle/>
                    <a:p>
                      <a:pPr algn="r" rtl="1"/>
                      <a:r>
                        <a:rPr lang="he-IL" sz="1600" b="1" dirty="0">
                          <a:latin typeface="David" panose="020E0502060401010101" pitchFamily="34" charset="-79"/>
                          <a:cs typeface="David" panose="020E0502060401010101" pitchFamily="34" charset="-79"/>
                        </a:rPr>
                        <a:t>9(ב)(4) </a:t>
                      </a:r>
                      <a:r>
                        <a:rPr lang="he-IL" sz="1600" i="1" dirty="0">
                          <a:latin typeface="David" panose="020E0502060401010101" pitchFamily="34" charset="-79"/>
                          <a:cs typeface="David" panose="020E0502060401010101" pitchFamily="34" charset="-79"/>
                        </a:rPr>
                        <a:t>מידע בדבר דיונים פנימיים, תרשומות של התייעצויות פנימיות בין עובדי רשויות ציבוריות, חבריהן או יועציהן, או של דברים שנאמרו במסגרת תחקיר פנימי, וכן חוות דעת, טיוטה, עצה או המלצה, שניתנו לצורך קבלת החלטה, למעט התייעצויות הקבועות בדין;</a:t>
                      </a:r>
                    </a:p>
                  </a:txBody>
                  <a:tcPr anchor="ctr">
                    <a:solidFill>
                      <a:schemeClr val="accent4">
                        <a:lumMod val="20000"/>
                        <a:lumOff val="80000"/>
                      </a:schemeClr>
                    </a:solidFill>
                  </a:tcPr>
                </a:tc>
                <a:tc>
                  <a:txBody>
                    <a:bodyPr/>
                    <a:lstStyle/>
                    <a:p>
                      <a:pPr algn="r" rtl="1"/>
                      <a:r>
                        <a:rPr lang="he-IL" sz="1600" dirty="0">
                          <a:latin typeface="David" panose="020E0502060401010101" pitchFamily="34" charset="-79"/>
                          <a:cs typeface="David" panose="020E0502060401010101" pitchFamily="34" charset="-79"/>
                        </a:rPr>
                        <a:t>1</a:t>
                      </a:r>
                    </a:p>
                  </a:txBody>
                  <a:tcPr anchor="ctr"/>
                </a:tc>
                <a:extLst>
                  <a:ext uri="{0D108BD9-81ED-4DB2-BD59-A6C34878D82A}">
                    <a16:rowId xmlns="" xmlns:a16="http://schemas.microsoft.com/office/drawing/2014/main" val="10005"/>
                  </a:ext>
                </a:extLst>
              </a:tr>
            </a:tbl>
          </a:graphicData>
        </a:graphic>
      </p:graphicFrame>
      <p:sp>
        <p:nvSpPr>
          <p:cNvPr id="12" name="כותרת 1"/>
          <p:cNvSpPr txBox="1">
            <a:spLocks/>
          </p:cNvSpPr>
          <p:nvPr/>
        </p:nvSpPr>
        <p:spPr>
          <a:xfrm>
            <a:off x="6021859" y="1183342"/>
            <a:ext cx="5348974" cy="801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3600" b="1" u="sng" dirty="0">
                <a:latin typeface="David" panose="020E0502060401010101" pitchFamily="34" charset="-79"/>
                <a:cs typeface="David" panose="020E0502060401010101" pitchFamily="34" charset="-79"/>
              </a:rPr>
              <a:t>עילות לאי מסירת מידע:</a:t>
            </a:r>
          </a:p>
        </p:txBody>
      </p:sp>
      <p:graphicFrame>
        <p:nvGraphicFramePr>
          <p:cNvPr id="13" name="תרשים 12"/>
          <p:cNvGraphicFramePr/>
          <p:nvPr>
            <p:extLst>
              <p:ext uri="{D42A27DB-BD31-4B8C-83A1-F6EECF244321}">
                <p14:modId xmlns:p14="http://schemas.microsoft.com/office/powerpoint/2010/main" val="578242385"/>
              </p:ext>
            </p:extLst>
          </p:nvPr>
        </p:nvGraphicFramePr>
        <p:xfrm>
          <a:off x="193637" y="1765154"/>
          <a:ext cx="4787153" cy="4420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4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479" y="0"/>
            <a:ext cx="9811264" cy="1037968"/>
          </a:xfrm>
        </p:spPr>
        <p:txBody>
          <a:bodyPr>
            <a:normAutofit/>
          </a:bodyPr>
          <a:lstStyle/>
          <a:p>
            <a:pPr algn="ctr"/>
            <a:r>
              <a:rPr lang="he-IL" sz="4800" b="1" u="sng" dirty="0">
                <a:solidFill>
                  <a:schemeClr val="tx1"/>
                </a:solidFill>
                <a:latin typeface="David" panose="020E0502060401010101" pitchFamily="34" charset="-79"/>
                <a:cs typeface="David" panose="020E0502060401010101" pitchFamily="34" charset="-79"/>
              </a:rPr>
              <a:t>דיווח הממונה על העמדת המידע לציבור</a:t>
            </a:r>
          </a:p>
        </p:txBody>
      </p:sp>
      <p:sp>
        <p:nvSpPr>
          <p:cNvPr id="6" name="כותרת 1"/>
          <p:cNvSpPr txBox="1">
            <a:spLocks/>
          </p:cNvSpPr>
          <p:nvPr/>
        </p:nvSpPr>
        <p:spPr>
          <a:xfrm>
            <a:off x="7405816" y="1183342"/>
            <a:ext cx="3965017" cy="853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3600" b="1" u="sng" dirty="0">
                <a:latin typeface="David" panose="020E0502060401010101" pitchFamily="34" charset="-79"/>
                <a:cs typeface="David" panose="020E0502060401010101" pitchFamily="34" charset="-79"/>
              </a:rPr>
              <a:t>זמני טיפול בבקשות</a:t>
            </a:r>
            <a:r>
              <a:rPr lang="he-IL" sz="3600" b="1" dirty="0">
                <a:latin typeface="David" panose="020E0502060401010101" pitchFamily="34" charset="-79"/>
                <a:cs typeface="David" panose="020E0502060401010101" pitchFamily="34" charset="-79"/>
              </a:rPr>
              <a:t>:</a:t>
            </a:r>
            <a:endParaRPr lang="he-IL" sz="3600" b="1" dirty="0">
              <a:solidFill>
                <a:srgbClr val="FF0000"/>
              </a:solidFill>
              <a:latin typeface="David" panose="020E0502060401010101" pitchFamily="34" charset="-79"/>
              <a:cs typeface="David" panose="020E0502060401010101" pitchFamily="34" charset="-79"/>
            </a:endParaRPr>
          </a:p>
        </p:txBody>
      </p:sp>
      <p:graphicFrame>
        <p:nvGraphicFramePr>
          <p:cNvPr id="7" name="תרשים 6"/>
          <p:cNvGraphicFramePr/>
          <p:nvPr>
            <p:extLst>
              <p:ext uri="{D42A27DB-BD31-4B8C-83A1-F6EECF244321}">
                <p14:modId xmlns:p14="http://schemas.microsoft.com/office/powerpoint/2010/main" val="1674435013"/>
              </p:ext>
            </p:extLst>
          </p:nvPr>
        </p:nvGraphicFramePr>
        <p:xfrm>
          <a:off x="-301213" y="1812069"/>
          <a:ext cx="6734286" cy="47285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טבלה 7"/>
          <p:cNvGraphicFramePr>
            <a:graphicFrameLocks noGrp="1"/>
          </p:cNvGraphicFramePr>
          <p:nvPr>
            <p:extLst>
              <p:ext uri="{D42A27DB-BD31-4B8C-83A1-F6EECF244321}">
                <p14:modId xmlns:p14="http://schemas.microsoft.com/office/powerpoint/2010/main" val="555016840"/>
              </p:ext>
            </p:extLst>
          </p:nvPr>
        </p:nvGraphicFramePr>
        <p:xfrm>
          <a:off x="7003228" y="2359162"/>
          <a:ext cx="4867237" cy="2563609"/>
        </p:xfrm>
        <a:graphic>
          <a:graphicData uri="http://schemas.openxmlformats.org/drawingml/2006/table">
            <a:tbl>
              <a:tblPr rtl="1" firstRow="1" bandRow="1">
                <a:tableStyleId>{5940675A-B579-460E-94D1-54222C63F5DA}</a:tableStyleId>
              </a:tblPr>
              <a:tblGrid>
                <a:gridCol w="1984187">
                  <a:extLst>
                    <a:ext uri="{9D8B030D-6E8A-4147-A177-3AD203B41FA5}">
                      <a16:colId xmlns="" xmlns:a16="http://schemas.microsoft.com/office/drawing/2014/main" val="20000"/>
                    </a:ext>
                  </a:extLst>
                </a:gridCol>
                <a:gridCol w="1215614">
                  <a:extLst>
                    <a:ext uri="{9D8B030D-6E8A-4147-A177-3AD203B41FA5}">
                      <a16:colId xmlns="" xmlns:a16="http://schemas.microsoft.com/office/drawing/2014/main" val="20001"/>
                    </a:ext>
                  </a:extLst>
                </a:gridCol>
                <a:gridCol w="1667436">
                  <a:extLst>
                    <a:ext uri="{9D8B030D-6E8A-4147-A177-3AD203B41FA5}">
                      <a16:colId xmlns="" xmlns:a16="http://schemas.microsoft.com/office/drawing/2014/main" val="20002"/>
                    </a:ext>
                  </a:extLst>
                </a:gridCol>
              </a:tblGrid>
              <a:tr h="338569">
                <a:tc>
                  <a:txBody>
                    <a:bodyPr/>
                    <a:lstStyle/>
                    <a:p>
                      <a:pPr algn="r" rtl="1"/>
                      <a:endParaRPr lang="he-IL" sz="1600" b="1" dirty="0">
                        <a:latin typeface="David" panose="020E0502060401010101" pitchFamily="34" charset="-79"/>
                        <a:cs typeface="David" panose="020E0502060401010101" pitchFamily="34" charset="-79"/>
                      </a:endParaRP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מספר</a:t>
                      </a: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אחוזים</a:t>
                      </a:r>
                    </a:p>
                  </a:txBody>
                  <a:tcPr anchor="ctr">
                    <a:solidFill>
                      <a:schemeClr val="accent2"/>
                    </a:solidFill>
                  </a:tcPr>
                </a:tc>
                <a:extLst>
                  <a:ext uri="{0D108BD9-81ED-4DB2-BD59-A6C34878D82A}">
                    <a16:rowId xmlns="" xmlns:a16="http://schemas.microsoft.com/office/drawing/2014/main" val="10000"/>
                  </a:ext>
                </a:extLst>
              </a:tr>
              <a:tr h="370840">
                <a:tc>
                  <a:txBody>
                    <a:bodyPr/>
                    <a:lstStyle/>
                    <a:p>
                      <a:pPr algn="r" rtl="1"/>
                      <a:r>
                        <a:rPr lang="he-IL" sz="1600" dirty="0">
                          <a:latin typeface="David" panose="020E0502060401010101" pitchFamily="34" charset="-79"/>
                          <a:cs typeface="David" panose="020E0502060401010101" pitchFamily="34" charset="-79"/>
                        </a:rPr>
                        <a:t>לא עלה</a:t>
                      </a:r>
                      <a:r>
                        <a:rPr lang="he-IL" sz="1600" baseline="0" dirty="0">
                          <a:latin typeface="David" panose="020E0502060401010101" pitchFamily="34" charset="-79"/>
                          <a:cs typeface="David" panose="020E0502060401010101" pitchFamily="34" charset="-79"/>
                        </a:rPr>
                        <a:t> על 15 יום</a:t>
                      </a:r>
                      <a:endParaRPr lang="he-IL" sz="1600" dirty="0">
                        <a:latin typeface="David" panose="020E0502060401010101" pitchFamily="34" charset="-79"/>
                        <a:cs typeface="David" panose="020E0502060401010101" pitchFamily="34" charset="-79"/>
                      </a:endParaRPr>
                    </a:p>
                  </a:txBody>
                  <a:tcPr anchor="ctr">
                    <a:solidFill>
                      <a:schemeClr val="accent4">
                        <a:lumMod val="20000"/>
                        <a:lumOff val="80000"/>
                      </a:schemeClr>
                    </a:solidFill>
                  </a:tcPr>
                </a:tc>
                <a:tc>
                  <a:txBody>
                    <a:bodyPr/>
                    <a:lstStyle/>
                    <a:p>
                      <a:pPr algn="r" rtl="1"/>
                      <a:r>
                        <a:rPr lang="he-IL" sz="1600" dirty="0">
                          <a:solidFill>
                            <a:schemeClr val="tx1"/>
                          </a:solidFill>
                          <a:latin typeface="David" panose="020E0502060401010101" pitchFamily="34" charset="-79"/>
                          <a:cs typeface="David" panose="020E0502060401010101" pitchFamily="34" charset="-79"/>
                        </a:rPr>
                        <a:t>2</a:t>
                      </a:r>
                    </a:p>
                  </a:txBody>
                  <a:tcPr anchor="ctr"/>
                </a:tc>
                <a:tc>
                  <a:txBody>
                    <a:bodyPr/>
                    <a:lstStyle/>
                    <a:p>
                      <a:pPr algn="r" rtl="1"/>
                      <a:r>
                        <a:rPr lang="he-IL" sz="1600" dirty="0">
                          <a:solidFill>
                            <a:schemeClr val="tx1"/>
                          </a:solidFill>
                          <a:latin typeface="David" panose="020E0502060401010101" pitchFamily="34" charset="-79"/>
                          <a:cs typeface="David" panose="020E0502060401010101" pitchFamily="34" charset="-79"/>
                        </a:rPr>
                        <a:t>15.38%</a:t>
                      </a:r>
                    </a:p>
                  </a:txBody>
                  <a:tcPr anchor="ctr"/>
                </a:tc>
                <a:extLst>
                  <a:ext uri="{0D108BD9-81ED-4DB2-BD59-A6C34878D82A}">
                    <a16:rowId xmlns="" xmlns:a16="http://schemas.microsoft.com/office/drawing/2014/main" val="10001"/>
                  </a:ext>
                </a:extLst>
              </a:tr>
              <a:tr h="370840">
                <a:tc>
                  <a:txBody>
                    <a:bodyPr/>
                    <a:lstStyle/>
                    <a:p>
                      <a:pPr algn="r" rtl="1"/>
                      <a:r>
                        <a:rPr lang="he-IL" sz="1600" dirty="0">
                          <a:latin typeface="David" panose="020E0502060401010101" pitchFamily="34" charset="-79"/>
                          <a:cs typeface="David" panose="020E0502060401010101" pitchFamily="34" charset="-79"/>
                        </a:rPr>
                        <a:t>בין 16-30 יום</a:t>
                      </a:r>
                    </a:p>
                  </a:txBody>
                  <a:tcPr anchor="ctr">
                    <a:solidFill>
                      <a:schemeClr val="accent4">
                        <a:lumMod val="20000"/>
                        <a:lumOff val="80000"/>
                      </a:schemeClr>
                    </a:solidFill>
                  </a:tcPr>
                </a:tc>
                <a:tc>
                  <a:txBody>
                    <a:bodyPr/>
                    <a:lstStyle/>
                    <a:p>
                      <a:pPr algn="r" rtl="1"/>
                      <a:r>
                        <a:rPr lang="he-IL" sz="1600" dirty="0">
                          <a:solidFill>
                            <a:schemeClr val="tx1"/>
                          </a:solidFill>
                          <a:latin typeface="David" panose="020E0502060401010101" pitchFamily="34" charset="-79"/>
                          <a:cs typeface="David" panose="020E0502060401010101" pitchFamily="34" charset="-79"/>
                        </a:rPr>
                        <a:t>2</a:t>
                      </a:r>
                    </a:p>
                  </a:txBody>
                  <a:tcPr anchor="ctr"/>
                </a:tc>
                <a:tc>
                  <a:txBody>
                    <a:bodyPr/>
                    <a:lstStyle/>
                    <a:p>
                      <a:pPr algn="r" rtl="1"/>
                      <a:r>
                        <a:rPr lang="he-IL" sz="1600" dirty="0">
                          <a:solidFill>
                            <a:schemeClr val="tx1"/>
                          </a:solidFill>
                          <a:latin typeface="David" panose="020E0502060401010101" pitchFamily="34" charset="-79"/>
                          <a:cs typeface="David" panose="020E0502060401010101" pitchFamily="34" charset="-79"/>
                        </a:rPr>
                        <a:t>15.38%</a:t>
                      </a:r>
                    </a:p>
                  </a:txBody>
                  <a:tcPr anchor="ctr"/>
                </a:tc>
                <a:extLst>
                  <a:ext uri="{0D108BD9-81ED-4DB2-BD59-A6C34878D82A}">
                    <a16:rowId xmlns="" xmlns:a16="http://schemas.microsoft.com/office/drawing/2014/main" val="10002"/>
                  </a:ext>
                </a:extLst>
              </a:tr>
              <a:tr h="370840">
                <a:tc>
                  <a:txBody>
                    <a:bodyPr/>
                    <a:lstStyle/>
                    <a:p>
                      <a:pPr algn="r" rtl="1"/>
                      <a:r>
                        <a:rPr lang="he-IL" sz="1600" dirty="0">
                          <a:latin typeface="David" panose="020E0502060401010101" pitchFamily="34" charset="-79"/>
                          <a:cs typeface="David" panose="020E0502060401010101" pitchFamily="34" charset="-79"/>
                        </a:rPr>
                        <a:t>בין 31-60 יום</a:t>
                      </a:r>
                    </a:p>
                  </a:txBody>
                  <a:tcPr anchor="ctr">
                    <a:solidFill>
                      <a:schemeClr val="accent4">
                        <a:lumMod val="20000"/>
                        <a:lumOff val="80000"/>
                      </a:schemeClr>
                    </a:solidFill>
                  </a:tcPr>
                </a:tc>
                <a:tc>
                  <a:txBody>
                    <a:bodyPr/>
                    <a:lstStyle/>
                    <a:p>
                      <a:pPr algn="r" rtl="1"/>
                      <a:r>
                        <a:rPr lang="he-IL" sz="1600" dirty="0">
                          <a:solidFill>
                            <a:schemeClr val="tx1"/>
                          </a:solidFill>
                          <a:latin typeface="David" panose="020E0502060401010101" pitchFamily="34" charset="-79"/>
                          <a:cs typeface="David" panose="020E0502060401010101" pitchFamily="34" charset="-79"/>
                        </a:rPr>
                        <a:t>2</a:t>
                      </a:r>
                    </a:p>
                  </a:txBody>
                  <a:tcPr anchor="ctr"/>
                </a:tc>
                <a:tc>
                  <a:txBody>
                    <a:bodyPr/>
                    <a:lstStyle/>
                    <a:p>
                      <a:pPr algn="r" rtl="1"/>
                      <a:r>
                        <a:rPr lang="he-IL" sz="1600" dirty="0">
                          <a:solidFill>
                            <a:schemeClr val="tx1"/>
                          </a:solidFill>
                          <a:latin typeface="David" panose="020E0502060401010101" pitchFamily="34" charset="-79"/>
                          <a:cs typeface="David" panose="020E0502060401010101" pitchFamily="34" charset="-79"/>
                        </a:rPr>
                        <a:t>15.38%</a:t>
                      </a:r>
                    </a:p>
                  </a:txBody>
                  <a:tcPr anchor="ctr"/>
                </a:tc>
                <a:extLst>
                  <a:ext uri="{0D108BD9-81ED-4DB2-BD59-A6C34878D82A}">
                    <a16:rowId xmlns="" xmlns:a16="http://schemas.microsoft.com/office/drawing/2014/main" val="10003"/>
                  </a:ext>
                </a:extLst>
              </a:tr>
              <a:tr h="370840">
                <a:tc>
                  <a:txBody>
                    <a:bodyPr/>
                    <a:lstStyle/>
                    <a:p>
                      <a:pPr algn="r" rtl="1"/>
                      <a:r>
                        <a:rPr lang="he-IL" sz="1600" dirty="0">
                          <a:latin typeface="David" panose="020E0502060401010101" pitchFamily="34" charset="-79"/>
                          <a:cs typeface="David" panose="020E0502060401010101" pitchFamily="34" charset="-79"/>
                        </a:rPr>
                        <a:t>בין 61-120 יום</a:t>
                      </a:r>
                    </a:p>
                  </a:txBody>
                  <a:tcPr anchor="ctr">
                    <a:solidFill>
                      <a:schemeClr val="accent4">
                        <a:lumMod val="20000"/>
                        <a:lumOff val="80000"/>
                      </a:schemeClr>
                    </a:solidFill>
                  </a:tcPr>
                </a:tc>
                <a:tc>
                  <a:txBody>
                    <a:bodyPr/>
                    <a:lstStyle/>
                    <a:p>
                      <a:pPr algn="r" rtl="1"/>
                      <a:r>
                        <a:rPr lang="he-IL" sz="1600" dirty="0">
                          <a:solidFill>
                            <a:schemeClr val="tx1"/>
                          </a:solidFill>
                          <a:latin typeface="David" panose="020E0502060401010101" pitchFamily="34" charset="-79"/>
                          <a:cs typeface="David" panose="020E0502060401010101" pitchFamily="34" charset="-79"/>
                        </a:rPr>
                        <a:t>5</a:t>
                      </a:r>
                    </a:p>
                  </a:txBody>
                  <a:tcPr anchor="ctr"/>
                </a:tc>
                <a:tc>
                  <a:txBody>
                    <a:bodyPr/>
                    <a:lstStyle/>
                    <a:p>
                      <a:pPr algn="r" rtl="1"/>
                      <a:r>
                        <a:rPr lang="he-IL" sz="1600" dirty="0">
                          <a:solidFill>
                            <a:schemeClr val="tx1"/>
                          </a:solidFill>
                          <a:latin typeface="David" panose="020E0502060401010101" pitchFamily="34" charset="-79"/>
                          <a:cs typeface="David" panose="020E0502060401010101" pitchFamily="34" charset="-79"/>
                        </a:rPr>
                        <a:t>38.48%</a:t>
                      </a:r>
                    </a:p>
                  </a:txBody>
                  <a:tcPr anchor="ctr"/>
                </a:tc>
                <a:extLst>
                  <a:ext uri="{0D108BD9-81ED-4DB2-BD59-A6C34878D82A}">
                    <a16:rowId xmlns="" xmlns:a16="http://schemas.microsoft.com/office/drawing/2014/main" val="10004"/>
                  </a:ext>
                </a:extLst>
              </a:tr>
              <a:tr h="370840">
                <a:tc>
                  <a:txBody>
                    <a:bodyPr/>
                    <a:lstStyle/>
                    <a:p>
                      <a:pPr algn="r" rtl="1"/>
                      <a:r>
                        <a:rPr lang="he-IL" sz="1600" dirty="0">
                          <a:latin typeface="David" panose="020E0502060401010101" pitchFamily="34" charset="-79"/>
                          <a:cs typeface="David" panose="020E0502060401010101" pitchFamily="34" charset="-79"/>
                        </a:rPr>
                        <a:t>מעל 120 יום</a:t>
                      </a:r>
                    </a:p>
                  </a:txBody>
                  <a:tcPr anchor="ctr">
                    <a:solidFill>
                      <a:schemeClr val="accent4">
                        <a:lumMod val="20000"/>
                        <a:lumOff val="80000"/>
                      </a:schemeClr>
                    </a:solidFill>
                  </a:tcPr>
                </a:tc>
                <a:tc>
                  <a:txBody>
                    <a:bodyPr/>
                    <a:lstStyle/>
                    <a:p>
                      <a:pPr algn="r" rtl="1"/>
                      <a:r>
                        <a:rPr lang="he-IL" sz="1600" dirty="0">
                          <a:solidFill>
                            <a:schemeClr val="tx1"/>
                          </a:solidFill>
                          <a:latin typeface="David" panose="020E0502060401010101" pitchFamily="34" charset="-79"/>
                          <a:cs typeface="David" panose="020E0502060401010101" pitchFamily="34" charset="-79"/>
                        </a:rPr>
                        <a:t>2</a:t>
                      </a:r>
                    </a:p>
                  </a:txBody>
                  <a:tcPr anchor="ctr"/>
                </a:tc>
                <a:tc>
                  <a:txBody>
                    <a:bodyPr/>
                    <a:lstStyle/>
                    <a:p>
                      <a:pPr algn="r" rtl="1"/>
                      <a:r>
                        <a:rPr lang="he-IL" sz="1600" dirty="0">
                          <a:solidFill>
                            <a:schemeClr val="tx1"/>
                          </a:solidFill>
                          <a:latin typeface="David" panose="020E0502060401010101" pitchFamily="34" charset="-79"/>
                          <a:cs typeface="David" panose="020E0502060401010101" pitchFamily="34" charset="-79"/>
                        </a:rPr>
                        <a:t>15.38%</a:t>
                      </a:r>
                    </a:p>
                  </a:txBody>
                  <a:tcPr anchor="ctr"/>
                </a:tc>
                <a:extLst>
                  <a:ext uri="{0D108BD9-81ED-4DB2-BD59-A6C34878D82A}">
                    <a16:rowId xmlns="" xmlns:a16="http://schemas.microsoft.com/office/drawing/2014/main" val="10005"/>
                  </a:ext>
                </a:extLst>
              </a:tr>
              <a:tr h="370840">
                <a:tc>
                  <a:txBody>
                    <a:bodyPr/>
                    <a:lstStyle/>
                    <a:p>
                      <a:pPr algn="r" rtl="1"/>
                      <a:r>
                        <a:rPr lang="he-IL" sz="1600" dirty="0">
                          <a:latin typeface="David" panose="020E0502060401010101" pitchFamily="34" charset="-79"/>
                          <a:cs typeface="David" panose="020E0502060401010101" pitchFamily="34" charset="-79"/>
                        </a:rPr>
                        <a:t>סך </a:t>
                      </a:r>
                      <a:r>
                        <a:rPr lang="he-IL" sz="1600" dirty="0" err="1">
                          <a:latin typeface="David" panose="020E0502060401010101" pitchFamily="34" charset="-79"/>
                          <a:cs typeface="David" panose="020E0502060401010101" pitchFamily="34" charset="-79"/>
                        </a:rPr>
                        <a:t>הכל</a:t>
                      </a:r>
                      <a:endParaRPr lang="he-IL" sz="1600" b="1" dirty="0">
                        <a:latin typeface="David" panose="020E0502060401010101" pitchFamily="34" charset="-79"/>
                        <a:cs typeface="David" panose="020E0502060401010101" pitchFamily="34" charset="-79"/>
                      </a:endParaRPr>
                    </a:p>
                  </a:txBody>
                  <a:tcPr anchor="ctr">
                    <a:solidFill>
                      <a:schemeClr val="accent2"/>
                    </a:solidFill>
                  </a:tcPr>
                </a:tc>
                <a:tc>
                  <a:txBody>
                    <a:bodyPr/>
                    <a:lstStyle/>
                    <a:p>
                      <a:pPr algn="r" rtl="1"/>
                      <a:r>
                        <a:rPr lang="he-IL" sz="1600" b="1" dirty="0">
                          <a:latin typeface="David" panose="020E0502060401010101" pitchFamily="34" charset="-79"/>
                          <a:cs typeface="David" panose="020E0502060401010101" pitchFamily="34" charset="-79"/>
                        </a:rPr>
                        <a:t>13</a:t>
                      </a:r>
                    </a:p>
                  </a:txBody>
                  <a:tcPr anchor="ctr">
                    <a:solidFill>
                      <a:schemeClr val="accent2"/>
                    </a:solidFill>
                  </a:tcPr>
                </a:tc>
                <a:tc>
                  <a:txBody>
                    <a:bodyPr/>
                    <a:lstStyle/>
                    <a:p>
                      <a:pPr algn="r" rtl="1"/>
                      <a:r>
                        <a:rPr lang="he-IL" sz="1600" dirty="0">
                          <a:latin typeface="David" panose="020E0502060401010101" pitchFamily="34" charset="-79"/>
                          <a:cs typeface="David" panose="020E0502060401010101" pitchFamily="34" charset="-79"/>
                        </a:rPr>
                        <a:t>100%</a:t>
                      </a:r>
                      <a:endParaRPr lang="he-IL" sz="1600" b="1" dirty="0">
                        <a:latin typeface="David" panose="020E0502060401010101" pitchFamily="34" charset="-79"/>
                        <a:cs typeface="David" panose="020E0502060401010101" pitchFamily="34" charset="-79"/>
                      </a:endParaRPr>
                    </a:p>
                  </a:txBody>
                  <a:tcPr anchor="ctr">
                    <a:solidFill>
                      <a:schemeClr val="accent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21958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479" y="0"/>
            <a:ext cx="9811264" cy="1037968"/>
          </a:xfrm>
        </p:spPr>
        <p:txBody>
          <a:bodyPr>
            <a:normAutofit/>
          </a:bodyPr>
          <a:lstStyle/>
          <a:p>
            <a:pPr algn="ctr"/>
            <a:r>
              <a:rPr lang="he-IL" sz="4800" b="1" u="sng" dirty="0">
                <a:solidFill>
                  <a:schemeClr val="tx1"/>
                </a:solidFill>
                <a:latin typeface="David" panose="020E0502060401010101" pitchFamily="34" charset="-79"/>
                <a:cs typeface="David" panose="020E0502060401010101" pitchFamily="34" charset="-79"/>
              </a:rPr>
              <a:t>דיווח הממונה על העמדת המידע לציבור</a:t>
            </a:r>
          </a:p>
        </p:txBody>
      </p:sp>
      <p:sp>
        <p:nvSpPr>
          <p:cNvPr id="9" name="כותרת 1"/>
          <p:cNvSpPr txBox="1">
            <a:spLocks/>
          </p:cNvSpPr>
          <p:nvPr/>
        </p:nvSpPr>
        <p:spPr>
          <a:xfrm>
            <a:off x="-1737" y="943100"/>
            <a:ext cx="9577779" cy="5914899"/>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he-IL" sz="3600" b="1" u="sng" dirty="0">
                <a:latin typeface="David" panose="020E0502060401010101" pitchFamily="34" charset="-79"/>
                <a:cs typeface="David" panose="020E0502060401010101" pitchFamily="34" charset="-79"/>
              </a:rPr>
              <a:t>עתירות שהוגשו על החלטות ממונה</a:t>
            </a:r>
            <a:r>
              <a:rPr lang="he-IL" sz="3600" b="1" dirty="0">
                <a:latin typeface="David" panose="020E0502060401010101" pitchFamily="34" charset="-79"/>
                <a:cs typeface="David" panose="020E0502060401010101" pitchFamily="34" charset="-79"/>
              </a:rPr>
              <a:t>:</a:t>
            </a:r>
          </a:p>
          <a:p>
            <a:pPr algn="r" rtl="1">
              <a:lnSpc>
                <a:spcPct val="200000"/>
              </a:lnSpc>
            </a:pPr>
            <a:r>
              <a:rPr lang="he-IL" sz="2000" b="1" dirty="0" err="1">
                <a:latin typeface="David" panose="020E0502060401010101" pitchFamily="34" charset="-79"/>
                <a:cs typeface="David" panose="020E0502060401010101" pitchFamily="34" charset="-79"/>
              </a:rPr>
              <a:t>עת"מ</a:t>
            </a:r>
            <a:r>
              <a:rPr lang="he-IL" sz="2000" b="1" dirty="0">
                <a:latin typeface="David" panose="020E0502060401010101" pitchFamily="34" charset="-79"/>
                <a:cs typeface="David" panose="020E0502060401010101" pitchFamily="34" charset="-79"/>
              </a:rPr>
              <a:t> 48737-11-19, פורום קהלת נ' מדינת ישראל</a:t>
            </a:r>
            <a:r>
              <a:rPr lang="he-IL" sz="2000" dirty="0">
                <a:latin typeface="David" panose="020E0502060401010101" pitchFamily="34" charset="-79"/>
                <a:cs typeface="David" panose="020E0502060401010101" pitchFamily="34" charset="-79"/>
              </a:rPr>
              <a:t>. </a:t>
            </a:r>
          </a:p>
          <a:p>
            <a:pPr algn="r" rtl="1">
              <a:lnSpc>
                <a:spcPct val="200000"/>
              </a:lnSpc>
            </a:pPr>
            <a:r>
              <a:rPr lang="he-IL" sz="2000" dirty="0">
                <a:latin typeface="David" panose="020E0502060401010101" pitchFamily="34" charset="-79"/>
                <a:cs typeface="David" panose="020E0502060401010101" pitchFamily="34" charset="-79"/>
              </a:rPr>
              <a:t>המדובר בעתירה רוחבית שהוגשה כנגד מספר משרדי ממשלה, היחידה לחופש מידע והיועמ"ש לממשלה. </a:t>
            </a:r>
          </a:p>
          <a:p>
            <a:pPr algn="r" rtl="1">
              <a:lnSpc>
                <a:spcPct val="200000"/>
              </a:lnSpc>
            </a:pPr>
            <a:r>
              <a:rPr lang="he-IL" sz="2000" dirty="0">
                <a:latin typeface="David" panose="020E0502060401010101" pitchFamily="34" charset="-79"/>
                <a:cs typeface="David" panose="020E0502060401010101" pitchFamily="34" charset="-79"/>
              </a:rPr>
              <a:t>העתירה הוגשה לבית המשפט המחוזי בירושלים ביום 21.11.19. במסגרת ההליך, הוגשה עתירה מתוקנת לאחר מסירת חלק מהמידע.</a:t>
            </a:r>
          </a:p>
          <a:p>
            <a:pPr algn="r" rtl="1">
              <a:lnSpc>
                <a:spcPct val="200000"/>
              </a:lnSpc>
            </a:pPr>
            <a:r>
              <a:rPr lang="he-IL" sz="2000" b="1" u="sng" dirty="0">
                <a:latin typeface="David" panose="020E0502060401010101" pitchFamily="34" charset="-79"/>
                <a:cs typeface="David" panose="020E0502060401010101" pitchFamily="34" charset="-79"/>
              </a:rPr>
              <a:t>מהות העתירה:</a:t>
            </a:r>
          </a:p>
          <a:p>
            <a:pPr algn="just" rtl="1">
              <a:lnSpc>
                <a:spcPct val="200000"/>
              </a:lnSpc>
            </a:pPr>
            <a:r>
              <a:rPr lang="he-IL" sz="2000" dirty="0">
                <a:latin typeface="David" panose="020E0502060401010101" pitchFamily="34" charset="-79"/>
                <a:cs typeface="David" panose="020E0502060401010101" pitchFamily="34" charset="-79"/>
              </a:rPr>
              <a:t>העותרים פנו למשרדי הממשלה השונים, בבקשה לקבל מידע הנוגע לנהלים, כללים והחלטות, לרבות חקיקה, בהקשר של פעולות המשרדים בתקופות הבחירות השונות. העתירה הינה כנגד אי טיפול בחלק מהבקשה, במסגרת הזמנים הקבועים בחוק, כמו גם נגד דחייה של חלק מהבקשה תחת סעיפים שונים בחוק חופש המידע. </a:t>
            </a:r>
          </a:p>
          <a:p>
            <a:pPr algn="just" rtl="1">
              <a:lnSpc>
                <a:spcPct val="200000"/>
              </a:lnSpc>
            </a:pPr>
            <a:r>
              <a:rPr lang="he-IL" sz="2000" b="1" u="sng" dirty="0">
                <a:latin typeface="David" panose="020E0502060401010101" pitchFamily="34" charset="-79"/>
                <a:cs typeface="David" panose="020E0502060401010101" pitchFamily="34" charset="-79"/>
              </a:rPr>
              <a:t>טענות העותרים:</a:t>
            </a:r>
            <a:r>
              <a:rPr lang="he-IL" sz="2000" dirty="0">
                <a:latin typeface="David" panose="020E0502060401010101" pitchFamily="34" charset="-79"/>
                <a:cs typeface="David" panose="020E0502060401010101" pitchFamily="34" charset="-79"/>
              </a:rPr>
              <a:t> </a:t>
            </a:r>
          </a:p>
          <a:p>
            <a:pPr algn="r" rtl="1">
              <a:lnSpc>
                <a:spcPct val="200000"/>
              </a:lnSpc>
            </a:pPr>
            <a:r>
              <a:rPr lang="he-IL" sz="2000" dirty="0">
                <a:latin typeface="David" panose="020E0502060401010101" pitchFamily="34" charset="-79"/>
                <a:cs typeface="David" panose="020E0502060401010101" pitchFamily="34" charset="-79"/>
              </a:rPr>
              <a:t>השימוש שנעשה בחוק חופש המידע בעצם מהווה הפרה של החוק. כך למשל, לא ניתן להחיל את סעיף 9(ב) לחוק באופן גורף מבלי להתייחס לפריטי המידע באופן פרטני. </a:t>
            </a:r>
          </a:p>
          <a:p>
            <a:pPr algn="r" rtl="1">
              <a:lnSpc>
                <a:spcPct val="200000"/>
              </a:lnSpc>
            </a:pPr>
            <a:r>
              <a:rPr lang="he-IL" sz="2000" b="1" u="sng" dirty="0">
                <a:latin typeface="David" panose="020E0502060401010101" pitchFamily="34" charset="-79"/>
                <a:cs typeface="David" panose="020E0502060401010101" pitchFamily="34" charset="-79"/>
              </a:rPr>
              <a:t>טענות המשיבים: </a:t>
            </a:r>
          </a:p>
          <a:p>
            <a:pPr algn="r" rtl="1">
              <a:lnSpc>
                <a:spcPct val="200000"/>
              </a:lnSpc>
            </a:pPr>
            <a:r>
              <a:rPr lang="he-IL" sz="2000" dirty="0">
                <a:latin typeface="David" panose="020E0502060401010101" pitchFamily="34" charset="-79"/>
                <a:cs typeface="David" panose="020E0502060401010101" pitchFamily="34" charset="-79"/>
              </a:rPr>
              <a:t>מטעם המשיבים הוצע מתווה מענה למענה שעיקרו – מסירת מידע אגרגטיבי מפורט. לטענת המשיבים, המתווה מאזן באופן ראוי את האינטרסים הרלוונטיים לגילוי מידע ותואם את לשון החוק. </a:t>
            </a:r>
          </a:p>
          <a:p>
            <a:pPr algn="r" rtl="1"/>
            <a:endParaRPr lang="he-IL" sz="36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9054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42918" y="714279"/>
            <a:ext cx="3639321" cy="1320800"/>
          </a:xfrm>
        </p:spPr>
        <p:txBody>
          <a:bodyPr>
            <a:normAutofit/>
          </a:bodyPr>
          <a:lstStyle/>
          <a:p>
            <a:pPr algn="ctr"/>
            <a:r>
              <a:rPr lang="he-IL" sz="6600" b="1" u="sng" dirty="0">
                <a:solidFill>
                  <a:schemeClr val="tx1"/>
                </a:solidFill>
                <a:latin typeface="David" panose="020E0502060401010101" pitchFamily="34" charset="-79"/>
                <a:cs typeface="David" panose="020E0502060401010101" pitchFamily="34" charset="-79"/>
              </a:rPr>
              <a:t>פרטי קשר</a:t>
            </a:r>
          </a:p>
        </p:txBody>
      </p:sp>
      <p:grpSp>
        <p:nvGrpSpPr>
          <p:cNvPr id="4" name="קבוצה 3"/>
          <p:cNvGrpSpPr/>
          <p:nvPr/>
        </p:nvGrpSpPr>
        <p:grpSpPr>
          <a:xfrm>
            <a:off x="9044800" y="2817193"/>
            <a:ext cx="640080" cy="639487"/>
            <a:chOff x="4614363" y="2628010"/>
            <a:chExt cx="640080" cy="639487"/>
          </a:xfrm>
        </p:grpSpPr>
        <p:sp>
          <p:nvSpPr>
            <p:cNvPr id="5" name="Oval 13"/>
            <p:cNvSpPr/>
            <p:nvPr/>
          </p:nvSpPr>
          <p:spPr>
            <a:xfrm>
              <a:off x="4614363" y="2628010"/>
              <a:ext cx="640080" cy="63948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sp>
          <p:nvSpPr>
            <p:cNvPr id="6" name="Freeform 11"/>
            <p:cNvSpPr>
              <a:spLocks/>
            </p:cNvSpPr>
            <p:nvPr/>
          </p:nvSpPr>
          <p:spPr bwMode="auto">
            <a:xfrm>
              <a:off x="4781600" y="2787043"/>
              <a:ext cx="305604" cy="321420"/>
            </a:xfrm>
            <a:custGeom>
              <a:avLst/>
              <a:gdLst>
                <a:gd name="T0" fmla="*/ 800 w 3699"/>
                <a:gd name="T1" fmla="*/ 7 h 3699"/>
                <a:gd name="T2" fmla="*/ 867 w 3699"/>
                <a:gd name="T3" fmla="*/ 50 h 3699"/>
                <a:gd name="T4" fmla="*/ 1328 w 3699"/>
                <a:gd name="T5" fmla="*/ 897 h 3699"/>
                <a:gd name="T6" fmla="*/ 1352 w 3699"/>
                <a:gd name="T7" fmla="*/ 998 h 3699"/>
                <a:gd name="T8" fmla="*/ 1322 w 3699"/>
                <a:gd name="T9" fmla="*/ 1103 h 3699"/>
                <a:gd name="T10" fmla="*/ 1089 w 3699"/>
                <a:gd name="T11" fmla="*/ 1351 h 3699"/>
                <a:gd name="T12" fmla="*/ 1071 w 3699"/>
                <a:gd name="T13" fmla="*/ 1393 h 3699"/>
                <a:gd name="T14" fmla="*/ 1094 w 3699"/>
                <a:gd name="T15" fmla="*/ 1494 h 3699"/>
                <a:gd name="T16" fmla="*/ 1161 w 3699"/>
                <a:gd name="T17" fmla="*/ 1634 h 3699"/>
                <a:gd name="T18" fmla="*/ 1247 w 3699"/>
                <a:gd name="T19" fmla="*/ 1771 h 3699"/>
                <a:gd name="T20" fmla="*/ 1358 w 3699"/>
                <a:gd name="T21" fmla="*/ 1919 h 3699"/>
                <a:gd name="T22" fmla="*/ 1505 w 3699"/>
                <a:gd name="T23" fmla="*/ 2077 h 3699"/>
                <a:gd name="T24" fmla="*/ 1676 w 3699"/>
                <a:gd name="T25" fmla="*/ 2246 h 3699"/>
                <a:gd name="T26" fmla="*/ 1829 w 3699"/>
                <a:gd name="T27" fmla="*/ 2380 h 3699"/>
                <a:gd name="T28" fmla="*/ 1978 w 3699"/>
                <a:gd name="T29" fmla="*/ 2487 h 3699"/>
                <a:gd name="T30" fmla="*/ 2105 w 3699"/>
                <a:gd name="T31" fmla="*/ 2562 h 3699"/>
                <a:gd name="T32" fmla="*/ 2200 w 3699"/>
                <a:gd name="T33" fmla="*/ 2605 h 3699"/>
                <a:gd name="T34" fmla="*/ 2295 w 3699"/>
                <a:gd name="T35" fmla="*/ 2629 h 3699"/>
                <a:gd name="T36" fmla="*/ 2336 w 3699"/>
                <a:gd name="T37" fmla="*/ 2616 h 3699"/>
                <a:gd name="T38" fmla="*/ 2598 w 3699"/>
                <a:gd name="T39" fmla="*/ 2360 h 3699"/>
                <a:gd name="T40" fmla="*/ 2697 w 3699"/>
                <a:gd name="T41" fmla="*/ 2322 h 3699"/>
                <a:gd name="T42" fmla="*/ 2793 w 3699"/>
                <a:gd name="T43" fmla="*/ 2325 h 3699"/>
                <a:gd name="T44" fmla="*/ 2843 w 3699"/>
                <a:gd name="T45" fmla="*/ 2343 h 3699"/>
                <a:gd name="T46" fmla="*/ 3654 w 3699"/>
                <a:gd name="T47" fmla="*/ 2835 h 3699"/>
                <a:gd name="T48" fmla="*/ 3696 w 3699"/>
                <a:gd name="T49" fmla="*/ 2919 h 3699"/>
                <a:gd name="T50" fmla="*/ 3683 w 3699"/>
                <a:gd name="T51" fmla="*/ 3019 h 3699"/>
                <a:gd name="T52" fmla="*/ 3121 w 3699"/>
                <a:gd name="T53" fmla="*/ 3593 h 3699"/>
                <a:gd name="T54" fmla="*/ 3030 w 3699"/>
                <a:gd name="T55" fmla="*/ 3660 h 3699"/>
                <a:gd name="T56" fmla="*/ 2917 w 3699"/>
                <a:gd name="T57" fmla="*/ 3695 h 3699"/>
                <a:gd name="T58" fmla="*/ 2871 w 3699"/>
                <a:gd name="T59" fmla="*/ 3698 h 3699"/>
                <a:gd name="T60" fmla="*/ 2783 w 3699"/>
                <a:gd name="T61" fmla="*/ 3696 h 3699"/>
                <a:gd name="T62" fmla="*/ 2655 w 3699"/>
                <a:gd name="T63" fmla="*/ 3681 h 3699"/>
                <a:gd name="T64" fmla="*/ 2483 w 3699"/>
                <a:gd name="T65" fmla="*/ 3648 h 3699"/>
                <a:gd name="T66" fmla="*/ 2273 w 3699"/>
                <a:gd name="T67" fmla="*/ 3580 h 3699"/>
                <a:gd name="T68" fmla="*/ 2052 w 3699"/>
                <a:gd name="T69" fmla="*/ 3483 h 3699"/>
                <a:gd name="T70" fmla="*/ 1818 w 3699"/>
                <a:gd name="T71" fmla="*/ 3355 h 3699"/>
                <a:gd name="T72" fmla="*/ 1561 w 3699"/>
                <a:gd name="T73" fmla="*/ 3188 h 3699"/>
                <a:gd name="T74" fmla="*/ 1286 w 3699"/>
                <a:gd name="T75" fmla="*/ 2971 h 3699"/>
                <a:gd name="T76" fmla="*/ 999 w 3699"/>
                <a:gd name="T77" fmla="*/ 2700 h 3699"/>
                <a:gd name="T78" fmla="*/ 748 w 3699"/>
                <a:gd name="T79" fmla="*/ 2435 h 3699"/>
                <a:gd name="T80" fmla="*/ 544 w 3699"/>
                <a:gd name="T81" fmla="*/ 2182 h 3699"/>
                <a:gd name="T82" fmla="*/ 354 w 3699"/>
                <a:gd name="T83" fmla="*/ 1900 h 3699"/>
                <a:gd name="T84" fmla="*/ 213 w 3699"/>
                <a:gd name="T85" fmla="*/ 1644 h 3699"/>
                <a:gd name="T86" fmla="*/ 115 w 3699"/>
                <a:gd name="T87" fmla="*/ 1416 h 3699"/>
                <a:gd name="T88" fmla="*/ 52 w 3699"/>
                <a:gd name="T89" fmla="*/ 1216 h 3699"/>
                <a:gd name="T90" fmla="*/ 16 w 3699"/>
                <a:gd name="T91" fmla="*/ 1052 h 3699"/>
                <a:gd name="T92" fmla="*/ 1 w 3699"/>
                <a:gd name="T93" fmla="*/ 923 h 3699"/>
                <a:gd name="T94" fmla="*/ 2 w 3699"/>
                <a:gd name="T95" fmla="*/ 827 h 3699"/>
                <a:gd name="T96" fmla="*/ 4 w 3699"/>
                <a:gd name="T97" fmla="*/ 780 h 3699"/>
                <a:gd name="T98" fmla="*/ 39 w 3699"/>
                <a:gd name="T99" fmla="*/ 668 h 3699"/>
                <a:gd name="T100" fmla="*/ 106 w 3699"/>
                <a:gd name="T101" fmla="*/ 576 h 3699"/>
                <a:gd name="T102" fmla="*/ 686 w 3699"/>
                <a:gd name="T103" fmla="*/ 13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99" h="3699">
                  <a:moveTo>
                    <a:pt x="752" y="0"/>
                  </a:moveTo>
                  <a:lnTo>
                    <a:pt x="777" y="1"/>
                  </a:lnTo>
                  <a:lnTo>
                    <a:pt x="800" y="7"/>
                  </a:lnTo>
                  <a:lnTo>
                    <a:pt x="822" y="16"/>
                  </a:lnTo>
                  <a:lnTo>
                    <a:pt x="842" y="29"/>
                  </a:lnTo>
                  <a:lnTo>
                    <a:pt x="867" y="50"/>
                  </a:lnTo>
                  <a:lnTo>
                    <a:pt x="890" y="74"/>
                  </a:lnTo>
                  <a:lnTo>
                    <a:pt x="909" y="101"/>
                  </a:lnTo>
                  <a:lnTo>
                    <a:pt x="1328" y="897"/>
                  </a:lnTo>
                  <a:lnTo>
                    <a:pt x="1342" y="929"/>
                  </a:lnTo>
                  <a:lnTo>
                    <a:pt x="1351" y="963"/>
                  </a:lnTo>
                  <a:lnTo>
                    <a:pt x="1352" y="998"/>
                  </a:lnTo>
                  <a:lnTo>
                    <a:pt x="1347" y="1034"/>
                  </a:lnTo>
                  <a:lnTo>
                    <a:pt x="1337" y="1070"/>
                  </a:lnTo>
                  <a:lnTo>
                    <a:pt x="1322" y="1103"/>
                  </a:lnTo>
                  <a:lnTo>
                    <a:pt x="1303" y="1133"/>
                  </a:lnTo>
                  <a:lnTo>
                    <a:pt x="1281" y="1160"/>
                  </a:lnTo>
                  <a:lnTo>
                    <a:pt x="1089" y="1351"/>
                  </a:lnTo>
                  <a:lnTo>
                    <a:pt x="1082" y="1362"/>
                  </a:lnTo>
                  <a:lnTo>
                    <a:pt x="1075" y="1377"/>
                  </a:lnTo>
                  <a:lnTo>
                    <a:pt x="1071" y="1393"/>
                  </a:lnTo>
                  <a:lnTo>
                    <a:pt x="1069" y="1407"/>
                  </a:lnTo>
                  <a:lnTo>
                    <a:pt x="1080" y="1449"/>
                  </a:lnTo>
                  <a:lnTo>
                    <a:pt x="1094" y="1494"/>
                  </a:lnTo>
                  <a:lnTo>
                    <a:pt x="1114" y="1543"/>
                  </a:lnTo>
                  <a:lnTo>
                    <a:pt x="1139" y="1595"/>
                  </a:lnTo>
                  <a:lnTo>
                    <a:pt x="1161" y="1634"/>
                  </a:lnTo>
                  <a:lnTo>
                    <a:pt x="1185" y="1677"/>
                  </a:lnTo>
                  <a:lnTo>
                    <a:pt x="1215" y="1722"/>
                  </a:lnTo>
                  <a:lnTo>
                    <a:pt x="1247" y="1771"/>
                  </a:lnTo>
                  <a:lnTo>
                    <a:pt x="1284" y="1824"/>
                  </a:lnTo>
                  <a:lnTo>
                    <a:pt x="1319" y="1870"/>
                  </a:lnTo>
                  <a:lnTo>
                    <a:pt x="1358" y="1919"/>
                  </a:lnTo>
                  <a:lnTo>
                    <a:pt x="1403" y="1969"/>
                  </a:lnTo>
                  <a:lnTo>
                    <a:pt x="1452" y="2022"/>
                  </a:lnTo>
                  <a:lnTo>
                    <a:pt x="1505" y="2077"/>
                  </a:lnTo>
                  <a:lnTo>
                    <a:pt x="1562" y="2136"/>
                  </a:lnTo>
                  <a:lnTo>
                    <a:pt x="1620" y="2193"/>
                  </a:lnTo>
                  <a:lnTo>
                    <a:pt x="1676" y="2246"/>
                  </a:lnTo>
                  <a:lnTo>
                    <a:pt x="1728" y="2296"/>
                  </a:lnTo>
                  <a:lnTo>
                    <a:pt x="1780" y="2340"/>
                  </a:lnTo>
                  <a:lnTo>
                    <a:pt x="1829" y="2380"/>
                  </a:lnTo>
                  <a:lnTo>
                    <a:pt x="1876" y="2416"/>
                  </a:lnTo>
                  <a:lnTo>
                    <a:pt x="1929" y="2453"/>
                  </a:lnTo>
                  <a:lnTo>
                    <a:pt x="1978" y="2487"/>
                  </a:lnTo>
                  <a:lnTo>
                    <a:pt x="2024" y="2516"/>
                  </a:lnTo>
                  <a:lnTo>
                    <a:pt x="2066" y="2541"/>
                  </a:lnTo>
                  <a:lnTo>
                    <a:pt x="2105" y="2562"/>
                  </a:lnTo>
                  <a:lnTo>
                    <a:pt x="2140" y="2579"/>
                  </a:lnTo>
                  <a:lnTo>
                    <a:pt x="2171" y="2594"/>
                  </a:lnTo>
                  <a:lnTo>
                    <a:pt x="2200" y="2605"/>
                  </a:lnTo>
                  <a:lnTo>
                    <a:pt x="2224" y="2614"/>
                  </a:lnTo>
                  <a:lnTo>
                    <a:pt x="2246" y="2620"/>
                  </a:lnTo>
                  <a:lnTo>
                    <a:pt x="2295" y="2629"/>
                  </a:lnTo>
                  <a:lnTo>
                    <a:pt x="2305" y="2628"/>
                  </a:lnTo>
                  <a:lnTo>
                    <a:pt x="2320" y="2623"/>
                  </a:lnTo>
                  <a:lnTo>
                    <a:pt x="2336" y="2616"/>
                  </a:lnTo>
                  <a:lnTo>
                    <a:pt x="2346" y="2610"/>
                  </a:lnTo>
                  <a:lnTo>
                    <a:pt x="2568" y="2382"/>
                  </a:lnTo>
                  <a:lnTo>
                    <a:pt x="2598" y="2360"/>
                  </a:lnTo>
                  <a:lnTo>
                    <a:pt x="2629" y="2342"/>
                  </a:lnTo>
                  <a:lnTo>
                    <a:pt x="2662" y="2329"/>
                  </a:lnTo>
                  <a:lnTo>
                    <a:pt x="2697" y="2322"/>
                  </a:lnTo>
                  <a:lnTo>
                    <a:pt x="2734" y="2319"/>
                  </a:lnTo>
                  <a:lnTo>
                    <a:pt x="2765" y="2320"/>
                  </a:lnTo>
                  <a:lnTo>
                    <a:pt x="2793" y="2325"/>
                  </a:lnTo>
                  <a:lnTo>
                    <a:pt x="2818" y="2333"/>
                  </a:lnTo>
                  <a:lnTo>
                    <a:pt x="2839" y="2343"/>
                  </a:lnTo>
                  <a:lnTo>
                    <a:pt x="2843" y="2343"/>
                  </a:lnTo>
                  <a:lnTo>
                    <a:pt x="3599" y="2790"/>
                  </a:lnTo>
                  <a:lnTo>
                    <a:pt x="3629" y="2811"/>
                  </a:lnTo>
                  <a:lnTo>
                    <a:pt x="3654" y="2835"/>
                  </a:lnTo>
                  <a:lnTo>
                    <a:pt x="3674" y="2861"/>
                  </a:lnTo>
                  <a:lnTo>
                    <a:pt x="3687" y="2889"/>
                  </a:lnTo>
                  <a:lnTo>
                    <a:pt x="3696" y="2919"/>
                  </a:lnTo>
                  <a:lnTo>
                    <a:pt x="3699" y="2954"/>
                  </a:lnTo>
                  <a:lnTo>
                    <a:pt x="3693" y="2988"/>
                  </a:lnTo>
                  <a:lnTo>
                    <a:pt x="3683" y="3019"/>
                  </a:lnTo>
                  <a:lnTo>
                    <a:pt x="3665" y="3049"/>
                  </a:lnTo>
                  <a:lnTo>
                    <a:pt x="3641" y="3076"/>
                  </a:lnTo>
                  <a:lnTo>
                    <a:pt x="3121" y="3593"/>
                  </a:lnTo>
                  <a:lnTo>
                    <a:pt x="3095" y="3618"/>
                  </a:lnTo>
                  <a:lnTo>
                    <a:pt x="3064" y="3641"/>
                  </a:lnTo>
                  <a:lnTo>
                    <a:pt x="3030" y="3660"/>
                  </a:lnTo>
                  <a:lnTo>
                    <a:pt x="2991" y="3675"/>
                  </a:lnTo>
                  <a:lnTo>
                    <a:pt x="2954" y="3688"/>
                  </a:lnTo>
                  <a:lnTo>
                    <a:pt x="2917" y="3695"/>
                  </a:lnTo>
                  <a:lnTo>
                    <a:pt x="2909" y="3696"/>
                  </a:lnTo>
                  <a:lnTo>
                    <a:pt x="2893" y="3697"/>
                  </a:lnTo>
                  <a:lnTo>
                    <a:pt x="2871" y="3698"/>
                  </a:lnTo>
                  <a:lnTo>
                    <a:pt x="2843" y="3699"/>
                  </a:lnTo>
                  <a:lnTo>
                    <a:pt x="2816" y="3698"/>
                  </a:lnTo>
                  <a:lnTo>
                    <a:pt x="2783" y="3696"/>
                  </a:lnTo>
                  <a:lnTo>
                    <a:pt x="2746" y="3692"/>
                  </a:lnTo>
                  <a:lnTo>
                    <a:pt x="2703" y="3688"/>
                  </a:lnTo>
                  <a:lnTo>
                    <a:pt x="2655" y="3681"/>
                  </a:lnTo>
                  <a:lnTo>
                    <a:pt x="2602" y="3673"/>
                  </a:lnTo>
                  <a:lnTo>
                    <a:pt x="2545" y="3663"/>
                  </a:lnTo>
                  <a:lnTo>
                    <a:pt x="2483" y="3648"/>
                  </a:lnTo>
                  <a:lnTo>
                    <a:pt x="2417" y="3629"/>
                  </a:lnTo>
                  <a:lnTo>
                    <a:pt x="2347" y="3607"/>
                  </a:lnTo>
                  <a:lnTo>
                    <a:pt x="2273" y="3580"/>
                  </a:lnTo>
                  <a:lnTo>
                    <a:pt x="2195" y="3548"/>
                  </a:lnTo>
                  <a:lnTo>
                    <a:pt x="2124" y="3518"/>
                  </a:lnTo>
                  <a:lnTo>
                    <a:pt x="2052" y="3483"/>
                  </a:lnTo>
                  <a:lnTo>
                    <a:pt x="1977" y="3444"/>
                  </a:lnTo>
                  <a:lnTo>
                    <a:pt x="1898" y="3401"/>
                  </a:lnTo>
                  <a:lnTo>
                    <a:pt x="1818" y="3355"/>
                  </a:lnTo>
                  <a:lnTo>
                    <a:pt x="1735" y="3303"/>
                  </a:lnTo>
                  <a:lnTo>
                    <a:pt x="1649" y="3248"/>
                  </a:lnTo>
                  <a:lnTo>
                    <a:pt x="1561" y="3188"/>
                  </a:lnTo>
                  <a:lnTo>
                    <a:pt x="1471" y="3122"/>
                  </a:lnTo>
                  <a:lnTo>
                    <a:pt x="1380" y="3050"/>
                  </a:lnTo>
                  <a:lnTo>
                    <a:pt x="1286" y="2971"/>
                  </a:lnTo>
                  <a:lnTo>
                    <a:pt x="1192" y="2887"/>
                  </a:lnTo>
                  <a:lnTo>
                    <a:pt x="1096" y="2797"/>
                  </a:lnTo>
                  <a:lnTo>
                    <a:pt x="999" y="2700"/>
                  </a:lnTo>
                  <a:lnTo>
                    <a:pt x="910" y="2610"/>
                  </a:lnTo>
                  <a:lnTo>
                    <a:pt x="827" y="2522"/>
                  </a:lnTo>
                  <a:lnTo>
                    <a:pt x="748" y="2435"/>
                  </a:lnTo>
                  <a:lnTo>
                    <a:pt x="675" y="2350"/>
                  </a:lnTo>
                  <a:lnTo>
                    <a:pt x="607" y="2265"/>
                  </a:lnTo>
                  <a:lnTo>
                    <a:pt x="544" y="2182"/>
                  </a:lnTo>
                  <a:lnTo>
                    <a:pt x="476" y="2085"/>
                  </a:lnTo>
                  <a:lnTo>
                    <a:pt x="412" y="1991"/>
                  </a:lnTo>
                  <a:lnTo>
                    <a:pt x="354" y="1900"/>
                  </a:lnTo>
                  <a:lnTo>
                    <a:pt x="301" y="1812"/>
                  </a:lnTo>
                  <a:lnTo>
                    <a:pt x="254" y="1726"/>
                  </a:lnTo>
                  <a:lnTo>
                    <a:pt x="213" y="1644"/>
                  </a:lnTo>
                  <a:lnTo>
                    <a:pt x="175" y="1564"/>
                  </a:lnTo>
                  <a:lnTo>
                    <a:pt x="143" y="1489"/>
                  </a:lnTo>
                  <a:lnTo>
                    <a:pt x="115" y="1416"/>
                  </a:lnTo>
                  <a:lnTo>
                    <a:pt x="90" y="1346"/>
                  </a:lnTo>
                  <a:lnTo>
                    <a:pt x="70" y="1279"/>
                  </a:lnTo>
                  <a:lnTo>
                    <a:pt x="52" y="1216"/>
                  </a:lnTo>
                  <a:lnTo>
                    <a:pt x="37" y="1158"/>
                  </a:lnTo>
                  <a:lnTo>
                    <a:pt x="25" y="1103"/>
                  </a:lnTo>
                  <a:lnTo>
                    <a:pt x="16" y="1052"/>
                  </a:lnTo>
                  <a:lnTo>
                    <a:pt x="9" y="1005"/>
                  </a:lnTo>
                  <a:lnTo>
                    <a:pt x="3" y="962"/>
                  </a:lnTo>
                  <a:lnTo>
                    <a:pt x="1" y="923"/>
                  </a:lnTo>
                  <a:lnTo>
                    <a:pt x="0" y="888"/>
                  </a:lnTo>
                  <a:lnTo>
                    <a:pt x="0" y="857"/>
                  </a:lnTo>
                  <a:lnTo>
                    <a:pt x="2" y="827"/>
                  </a:lnTo>
                  <a:lnTo>
                    <a:pt x="3" y="803"/>
                  </a:lnTo>
                  <a:lnTo>
                    <a:pt x="3" y="788"/>
                  </a:lnTo>
                  <a:lnTo>
                    <a:pt x="4" y="780"/>
                  </a:lnTo>
                  <a:lnTo>
                    <a:pt x="11" y="743"/>
                  </a:lnTo>
                  <a:lnTo>
                    <a:pt x="24" y="705"/>
                  </a:lnTo>
                  <a:lnTo>
                    <a:pt x="39" y="668"/>
                  </a:lnTo>
                  <a:lnTo>
                    <a:pt x="58" y="632"/>
                  </a:lnTo>
                  <a:lnTo>
                    <a:pt x="81" y="602"/>
                  </a:lnTo>
                  <a:lnTo>
                    <a:pt x="106" y="576"/>
                  </a:lnTo>
                  <a:lnTo>
                    <a:pt x="626" y="55"/>
                  </a:lnTo>
                  <a:lnTo>
                    <a:pt x="656" y="30"/>
                  </a:lnTo>
                  <a:lnTo>
                    <a:pt x="686" y="13"/>
                  </a:lnTo>
                  <a:lnTo>
                    <a:pt x="717" y="3"/>
                  </a:lnTo>
                  <a:lnTo>
                    <a:pt x="752" y="0"/>
                  </a:lnTo>
                  <a:close/>
                </a:path>
              </a:pathLst>
            </a:custGeom>
            <a:no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David" panose="020E0502060401010101" pitchFamily="34" charset="-79"/>
                <a:cs typeface="David" panose="020E0502060401010101" pitchFamily="34" charset="-79"/>
              </a:endParaRPr>
            </a:p>
          </p:txBody>
        </p:sp>
      </p:grpSp>
      <p:sp>
        <p:nvSpPr>
          <p:cNvPr id="7" name="TextBox 6"/>
          <p:cNvSpPr txBox="1"/>
          <p:nvPr/>
        </p:nvSpPr>
        <p:spPr>
          <a:xfrm>
            <a:off x="6811109" y="2817193"/>
            <a:ext cx="2553730" cy="646331"/>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טל': 072-3275555</a:t>
            </a:r>
          </a:p>
          <a:p>
            <a:pPr algn="ctr"/>
            <a:r>
              <a:rPr lang="he-IL" dirty="0">
                <a:latin typeface="David" panose="020E0502060401010101" pitchFamily="34" charset="-79"/>
                <a:cs typeface="David" panose="020E0502060401010101" pitchFamily="34" charset="-79"/>
              </a:rPr>
              <a:t>פקס: 072-3275556</a:t>
            </a:r>
          </a:p>
        </p:txBody>
      </p:sp>
      <p:grpSp>
        <p:nvGrpSpPr>
          <p:cNvPr id="8" name="Group 33"/>
          <p:cNvGrpSpPr/>
          <p:nvPr/>
        </p:nvGrpSpPr>
        <p:grpSpPr>
          <a:xfrm>
            <a:off x="8226590" y="4245638"/>
            <a:ext cx="640080" cy="639487"/>
            <a:chOff x="5260769" y="3505003"/>
            <a:chExt cx="640080" cy="639487"/>
          </a:xfrm>
        </p:grpSpPr>
        <p:sp>
          <p:nvSpPr>
            <p:cNvPr id="9" name="Oval 14"/>
            <p:cNvSpPr/>
            <p:nvPr/>
          </p:nvSpPr>
          <p:spPr>
            <a:xfrm>
              <a:off x="5260769" y="3505003"/>
              <a:ext cx="640080" cy="63948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avid" panose="020E0502060401010101" pitchFamily="34" charset="-79"/>
                <a:cs typeface="David" panose="020E0502060401010101" pitchFamily="34" charset="-79"/>
              </a:endParaRPr>
            </a:p>
          </p:txBody>
        </p:sp>
        <p:grpSp>
          <p:nvGrpSpPr>
            <p:cNvPr id="10" name="Group 14"/>
            <p:cNvGrpSpPr>
              <a:grpSpLocks noChangeAspect="1"/>
            </p:cNvGrpSpPr>
            <p:nvPr/>
          </p:nvGrpSpPr>
          <p:grpSpPr bwMode="auto">
            <a:xfrm>
              <a:off x="5410962" y="3701162"/>
              <a:ext cx="339692" cy="247167"/>
              <a:chOff x="2661" y="1301"/>
              <a:chExt cx="2357" cy="1715"/>
            </a:xfrm>
            <a:noFill/>
          </p:grpSpPr>
          <p:sp>
            <p:nvSpPr>
              <p:cNvPr id="11" name="Freeform 16"/>
              <p:cNvSpPr>
                <a:spLocks noEditPoints="1"/>
              </p:cNvSpPr>
              <p:nvPr/>
            </p:nvSpPr>
            <p:spPr bwMode="auto">
              <a:xfrm>
                <a:off x="2661" y="1301"/>
                <a:ext cx="2357" cy="1715"/>
              </a:xfrm>
              <a:custGeom>
                <a:avLst/>
                <a:gdLst>
                  <a:gd name="T0" fmla="*/ 320 w 4715"/>
                  <a:gd name="T1" fmla="*/ 319 h 3430"/>
                  <a:gd name="T2" fmla="*/ 320 w 4715"/>
                  <a:gd name="T3" fmla="*/ 3110 h 3430"/>
                  <a:gd name="T4" fmla="*/ 4394 w 4715"/>
                  <a:gd name="T5" fmla="*/ 3110 h 3430"/>
                  <a:gd name="T6" fmla="*/ 4394 w 4715"/>
                  <a:gd name="T7" fmla="*/ 319 h 3430"/>
                  <a:gd name="T8" fmla="*/ 320 w 4715"/>
                  <a:gd name="T9" fmla="*/ 319 h 3430"/>
                  <a:gd name="T10" fmla="*/ 160 w 4715"/>
                  <a:gd name="T11" fmla="*/ 0 h 3430"/>
                  <a:gd name="T12" fmla="*/ 4555 w 4715"/>
                  <a:gd name="T13" fmla="*/ 0 h 3430"/>
                  <a:gd name="T14" fmla="*/ 4592 w 4715"/>
                  <a:gd name="T15" fmla="*/ 4 h 3430"/>
                  <a:gd name="T16" fmla="*/ 4625 w 4715"/>
                  <a:gd name="T17" fmla="*/ 16 h 3430"/>
                  <a:gd name="T18" fmla="*/ 4655 w 4715"/>
                  <a:gd name="T19" fmla="*/ 34 h 3430"/>
                  <a:gd name="T20" fmla="*/ 4679 w 4715"/>
                  <a:gd name="T21" fmla="*/ 60 h 3430"/>
                  <a:gd name="T22" fmla="*/ 4697 w 4715"/>
                  <a:gd name="T23" fmla="*/ 89 h 3430"/>
                  <a:gd name="T24" fmla="*/ 4710 w 4715"/>
                  <a:gd name="T25" fmla="*/ 123 h 3430"/>
                  <a:gd name="T26" fmla="*/ 4715 w 4715"/>
                  <a:gd name="T27" fmla="*/ 160 h 3430"/>
                  <a:gd name="T28" fmla="*/ 4715 w 4715"/>
                  <a:gd name="T29" fmla="*/ 3270 h 3430"/>
                  <a:gd name="T30" fmla="*/ 4710 w 4715"/>
                  <a:gd name="T31" fmla="*/ 3307 h 3430"/>
                  <a:gd name="T32" fmla="*/ 4697 w 4715"/>
                  <a:gd name="T33" fmla="*/ 3340 h 3430"/>
                  <a:gd name="T34" fmla="*/ 4679 w 4715"/>
                  <a:gd name="T35" fmla="*/ 3370 h 3430"/>
                  <a:gd name="T36" fmla="*/ 4655 w 4715"/>
                  <a:gd name="T37" fmla="*/ 3395 h 3430"/>
                  <a:gd name="T38" fmla="*/ 4625 w 4715"/>
                  <a:gd name="T39" fmla="*/ 3415 h 3430"/>
                  <a:gd name="T40" fmla="*/ 4592 w 4715"/>
                  <a:gd name="T41" fmla="*/ 3426 h 3430"/>
                  <a:gd name="T42" fmla="*/ 4555 w 4715"/>
                  <a:gd name="T43" fmla="*/ 3430 h 3430"/>
                  <a:gd name="T44" fmla="*/ 160 w 4715"/>
                  <a:gd name="T45" fmla="*/ 3430 h 3430"/>
                  <a:gd name="T46" fmla="*/ 123 w 4715"/>
                  <a:gd name="T47" fmla="*/ 3426 h 3430"/>
                  <a:gd name="T48" fmla="*/ 90 w 4715"/>
                  <a:gd name="T49" fmla="*/ 3415 h 3430"/>
                  <a:gd name="T50" fmla="*/ 60 w 4715"/>
                  <a:gd name="T51" fmla="*/ 3395 h 3430"/>
                  <a:gd name="T52" fmla="*/ 36 w 4715"/>
                  <a:gd name="T53" fmla="*/ 3370 h 3430"/>
                  <a:gd name="T54" fmla="*/ 16 w 4715"/>
                  <a:gd name="T55" fmla="*/ 3340 h 3430"/>
                  <a:gd name="T56" fmla="*/ 4 w 4715"/>
                  <a:gd name="T57" fmla="*/ 3307 h 3430"/>
                  <a:gd name="T58" fmla="*/ 0 w 4715"/>
                  <a:gd name="T59" fmla="*/ 3270 h 3430"/>
                  <a:gd name="T60" fmla="*/ 0 w 4715"/>
                  <a:gd name="T61" fmla="*/ 160 h 3430"/>
                  <a:gd name="T62" fmla="*/ 4 w 4715"/>
                  <a:gd name="T63" fmla="*/ 123 h 3430"/>
                  <a:gd name="T64" fmla="*/ 16 w 4715"/>
                  <a:gd name="T65" fmla="*/ 89 h 3430"/>
                  <a:gd name="T66" fmla="*/ 36 w 4715"/>
                  <a:gd name="T67" fmla="*/ 60 h 3430"/>
                  <a:gd name="T68" fmla="*/ 60 w 4715"/>
                  <a:gd name="T69" fmla="*/ 34 h 3430"/>
                  <a:gd name="T70" fmla="*/ 90 w 4715"/>
                  <a:gd name="T71" fmla="*/ 16 h 3430"/>
                  <a:gd name="T72" fmla="*/ 123 w 4715"/>
                  <a:gd name="T73" fmla="*/ 4 h 3430"/>
                  <a:gd name="T74" fmla="*/ 160 w 4715"/>
                  <a:gd name="T75"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5" h="3430">
                    <a:moveTo>
                      <a:pt x="320" y="319"/>
                    </a:moveTo>
                    <a:lnTo>
                      <a:pt x="320" y="3110"/>
                    </a:lnTo>
                    <a:lnTo>
                      <a:pt x="4394" y="3110"/>
                    </a:lnTo>
                    <a:lnTo>
                      <a:pt x="4394" y="319"/>
                    </a:lnTo>
                    <a:lnTo>
                      <a:pt x="320" y="319"/>
                    </a:lnTo>
                    <a:close/>
                    <a:moveTo>
                      <a:pt x="160" y="0"/>
                    </a:moveTo>
                    <a:lnTo>
                      <a:pt x="4555" y="0"/>
                    </a:lnTo>
                    <a:lnTo>
                      <a:pt x="4592" y="4"/>
                    </a:lnTo>
                    <a:lnTo>
                      <a:pt x="4625" y="16"/>
                    </a:lnTo>
                    <a:lnTo>
                      <a:pt x="4655" y="34"/>
                    </a:lnTo>
                    <a:lnTo>
                      <a:pt x="4679" y="60"/>
                    </a:lnTo>
                    <a:lnTo>
                      <a:pt x="4697" y="89"/>
                    </a:lnTo>
                    <a:lnTo>
                      <a:pt x="4710" y="123"/>
                    </a:lnTo>
                    <a:lnTo>
                      <a:pt x="4715" y="160"/>
                    </a:lnTo>
                    <a:lnTo>
                      <a:pt x="4715" y="3270"/>
                    </a:lnTo>
                    <a:lnTo>
                      <a:pt x="4710" y="3307"/>
                    </a:lnTo>
                    <a:lnTo>
                      <a:pt x="4697" y="3340"/>
                    </a:lnTo>
                    <a:lnTo>
                      <a:pt x="4679" y="3370"/>
                    </a:lnTo>
                    <a:lnTo>
                      <a:pt x="4655" y="3395"/>
                    </a:lnTo>
                    <a:lnTo>
                      <a:pt x="4625" y="3415"/>
                    </a:lnTo>
                    <a:lnTo>
                      <a:pt x="4592" y="3426"/>
                    </a:lnTo>
                    <a:lnTo>
                      <a:pt x="4555" y="3430"/>
                    </a:lnTo>
                    <a:lnTo>
                      <a:pt x="160" y="3430"/>
                    </a:lnTo>
                    <a:lnTo>
                      <a:pt x="123" y="3426"/>
                    </a:lnTo>
                    <a:lnTo>
                      <a:pt x="90" y="3415"/>
                    </a:lnTo>
                    <a:lnTo>
                      <a:pt x="60" y="3395"/>
                    </a:lnTo>
                    <a:lnTo>
                      <a:pt x="36" y="3370"/>
                    </a:lnTo>
                    <a:lnTo>
                      <a:pt x="16" y="3340"/>
                    </a:lnTo>
                    <a:lnTo>
                      <a:pt x="4" y="3307"/>
                    </a:lnTo>
                    <a:lnTo>
                      <a:pt x="0" y="3270"/>
                    </a:lnTo>
                    <a:lnTo>
                      <a:pt x="0" y="160"/>
                    </a:lnTo>
                    <a:lnTo>
                      <a:pt x="4" y="123"/>
                    </a:lnTo>
                    <a:lnTo>
                      <a:pt x="16" y="89"/>
                    </a:lnTo>
                    <a:lnTo>
                      <a:pt x="36" y="60"/>
                    </a:lnTo>
                    <a:lnTo>
                      <a:pt x="60" y="34"/>
                    </a:lnTo>
                    <a:lnTo>
                      <a:pt x="90" y="16"/>
                    </a:lnTo>
                    <a:lnTo>
                      <a:pt x="123" y="4"/>
                    </a:lnTo>
                    <a:lnTo>
                      <a:pt x="16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David" panose="020E0502060401010101" pitchFamily="34" charset="-79"/>
                  <a:cs typeface="David" panose="020E0502060401010101" pitchFamily="34" charset="-79"/>
                </a:endParaRPr>
              </a:p>
            </p:txBody>
          </p:sp>
          <p:sp>
            <p:nvSpPr>
              <p:cNvPr id="12" name="Freeform 17"/>
              <p:cNvSpPr>
                <a:spLocks/>
              </p:cNvSpPr>
              <p:nvPr/>
            </p:nvSpPr>
            <p:spPr bwMode="auto">
              <a:xfrm>
                <a:off x="2993" y="1689"/>
                <a:ext cx="1694" cy="634"/>
              </a:xfrm>
              <a:custGeom>
                <a:avLst/>
                <a:gdLst>
                  <a:gd name="T0" fmla="*/ 3236 w 3388"/>
                  <a:gd name="T1" fmla="*/ 0 h 1267"/>
                  <a:gd name="T2" fmla="*/ 3266 w 3388"/>
                  <a:gd name="T3" fmla="*/ 4 h 1267"/>
                  <a:gd name="T4" fmla="*/ 3296 w 3388"/>
                  <a:gd name="T5" fmla="*/ 14 h 1267"/>
                  <a:gd name="T6" fmla="*/ 3321 w 3388"/>
                  <a:gd name="T7" fmla="*/ 30 h 1267"/>
                  <a:gd name="T8" fmla="*/ 3346 w 3388"/>
                  <a:gd name="T9" fmla="*/ 50 h 1267"/>
                  <a:gd name="T10" fmla="*/ 3366 w 3388"/>
                  <a:gd name="T11" fmla="*/ 76 h 1267"/>
                  <a:gd name="T12" fmla="*/ 3378 w 3388"/>
                  <a:gd name="T13" fmla="*/ 106 h 1267"/>
                  <a:gd name="T14" fmla="*/ 3387 w 3388"/>
                  <a:gd name="T15" fmla="*/ 136 h 1267"/>
                  <a:gd name="T16" fmla="*/ 3388 w 3388"/>
                  <a:gd name="T17" fmla="*/ 167 h 1267"/>
                  <a:gd name="T18" fmla="*/ 3384 w 3388"/>
                  <a:gd name="T19" fmla="*/ 197 h 1267"/>
                  <a:gd name="T20" fmla="*/ 3374 w 3388"/>
                  <a:gd name="T21" fmla="*/ 226 h 1267"/>
                  <a:gd name="T22" fmla="*/ 3358 w 3388"/>
                  <a:gd name="T23" fmla="*/ 253 h 1267"/>
                  <a:gd name="T24" fmla="*/ 3338 w 3388"/>
                  <a:gd name="T25" fmla="*/ 277 h 1267"/>
                  <a:gd name="T26" fmla="*/ 3313 w 3388"/>
                  <a:gd name="T27" fmla="*/ 296 h 1267"/>
                  <a:gd name="T28" fmla="*/ 1778 w 3388"/>
                  <a:gd name="T29" fmla="*/ 1243 h 1267"/>
                  <a:gd name="T30" fmla="*/ 1751 w 3388"/>
                  <a:gd name="T31" fmla="*/ 1256 h 1267"/>
                  <a:gd name="T32" fmla="*/ 1724 w 3388"/>
                  <a:gd name="T33" fmla="*/ 1264 h 1267"/>
                  <a:gd name="T34" fmla="*/ 1694 w 3388"/>
                  <a:gd name="T35" fmla="*/ 1267 h 1267"/>
                  <a:gd name="T36" fmla="*/ 1665 w 3388"/>
                  <a:gd name="T37" fmla="*/ 1264 h 1267"/>
                  <a:gd name="T38" fmla="*/ 1636 w 3388"/>
                  <a:gd name="T39" fmla="*/ 1256 h 1267"/>
                  <a:gd name="T40" fmla="*/ 1611 w 3388"/>
                  <a:gd name="T41" fmla="*/ 1243 h 1267"/>
                  <a:gd name="T42" fmla="*/ 76 w 3388"/>
                  <a:gd name="T43" fmla="*/ 296 h 1267"/>
                  <a:gd name="T44" fmla="*/ 50 w 3388"/>
                  <a:gd name="T45" fmla="*/ 277 h 1267"/>
                  <a:gd name="T46" fmla="*/ 29 w 3388"/>
                  <a:gd name="T47" fmla="*/ 253 h 1267"/>
                  <a:gd name="T48" fmla="*/ 14 w 3388"/>
                  <a:gd name="T49" fmla="*/ 226 h 1267"/>
                  <a:gd name="T50" fmla="*/ 4 w 3388"/>
                  <a:gd name="T51" fmla="*/ 197 h 1267"/>
                  <a:gd name="T52" fmla="*/ 0 w 3388"/>
                  <a:gd name="T53" fmla="*/ 167 h 1267"/>
                  <a:gd name="T54" fmla="*/ 2 w 3388"/>
                  <a:gd name="T55" fmla="*/ 136 h 1267"/>
                  <a:gd name="T56" fmla="*/ 9 w 3388"/>
                  <a:gd name="T57" fmla="*/ 106 h 1267"/>
                  <a:gd name="T58" fmla="*/ 23 w 3388"/>
                  <a:gd name="T59" fmla="*/ 76 h 1267"/>
                  <a:gd name="T60" fmla="*/ 43 w 3388"/>
                  <a:gd name="T61" fmla="*/ 50 h 1267"/>
                  <a:gd name="T62" fmla="*/ 67 w 3388"/>
                  <a:gd name="T63" fmla="*/ 30 h 1267"/>
                  <a:gd name="T64" fmla="*/ 93 w 3388"/>
                  <a:gd name="T65" fmla="*/ 14 h 1267"/>
                  <a:gd name="T66" fmla="*/ 123 w 3388"/>
                  <a:gd name="T67" fmla="*/ 4 h 1267"/>
                  <a:gd name="T68" fmla="*/ 153 w 3388"/>
                  <a:gd name="T69" fmla="*/ 0 h 1267"/>
                  <a:gd name="T70" fmla="*/ 184 w 3388"/>
                  <a:gd name="T71" fmla="*/ 3 h 1267"/>
                  <a:gd name="T72" fmla="*/ 214 w 3388"/>
                  <a:gd name="T73" fmla="*/ 10 h 1267"/>
                  <a:gd name="T74" fmla="*/ 243 w 3388"/>
                  <a:gd name="T75" fmla="*/ 24 h 1267"/>
                  <a:gd name="T76" fmla="*/ 1694 w 3388"/>
                  <a:gd name="T77" fmla="*/ 918 h 1267"/>
                  <a:gd name="T78" fmla="*/ 3146 w 3388"/>
                  <a:gd name="T79" fmla="*/ 24 h 1267"/>
                  <a:gd name="T80" fmla="*/ 3174 w 3388"/>
                  <a:gd name="T81" fmla="*/ 10 h 1267"/>
                  <a:gd name="T82" fmla="*/ 3204 w 3388"/>
                  <a:gd name="T83" fmla="*/ 3 h 1267"/>
                  <a:gd name="T84" fmla="*/ 3236 w 3388"/>
                  <a:gd name="T85" fmla="*/ 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8" h="1267">
                    <a:moveTo>
                      <a:pt x="3236" y="0"/>
                    </a:moveTo>
                    <a:lnTo>
                      <a:pt x="3266" y="4"/>
                    </a:lnTo>
                    <a:lnTo>
                      <a:pt x="3296" y="14"/>
                    </a:lnTo>
                    <a:lnTo>
                      <a:pt x="3321" y="30"/>
                    </a:lnTo>
                    <a:lnTo>
                      <a:pt x="3346" y="50"/>
                    </a:lnTo>
                    <a:lnTo>
                      <a:pt x="3366" y="76"/>
                    </a:lnTo>
                    <a:lnTo>
                      <a:pt x="3378" y="106"/>
                    </a:lnTo>
                    <a:lnTo>
                      <a:pt x="3387" y="136"/>
                    </a:lnTo>
                    <a:lnTo>
                      <a:pt x="3388" y="167"/>
                    </a:lnTo>
                    <a:lnTo>
                      <a:pt x="3384" y="197"/>
                    </a:lnTo>
                    <a:lnTo>
                      <a:pt x="3374" y="226"/>
                    </a:lnTo>
                    <a:lnTo>
                      <a:pt x="3358" y="253"/>
                    </a:lnTo>
                    <a:lnTo>
                      <a:pt x="3338" y="277"/>
                    </a:lnTo>
                    <a:lnTo>
                      <a:pt x="3313" y="296"/>
                    </a:lnTo>
                    <a:lnTo>
                      <a:pt x="1778" y="1243"/>
                    </a:lnTo>
                    <a:lnTo>
                      <a:pt x="1751" y="1256"/>
                    </a:lnTo>
                    <a:lnTo>
                      <a:pt x="1724" y="1264"/>
                    </a:lnTo>
                    <a:lnTo>
                      <a:pt x="1694" y="1267"/>
                    </a:lnTo>
                    <a:lnTo>
                      <a:pt x="1665" y="1264"/>
                    </a:lnTo>
                    <a:lnTo>
                      <a:pt x="1636" y="1256"/>
                    </a:lnTo>
                    <a:lnTo>
                      <a:pt x="1611" y="1243"/>
                    </a:lnTo>
                    <a:lnTo>
                      <a:pt x="76" y="296"/>
                    </a:lnTo>
                    <a:lnTo>
                      <a:pt x="50" y="277"/>
                    </a:lnTo>
                    <a:lnTo>
                      <a:pt x="29" y="253"/>
                    </a:lnTo>
                    <a:lnTo>
                      <a:pt x="14" y="226"/>
                    </a:lnTo>
                    <a:lnTo>
                      <a:pt x="4" y="197"/>
                    </a:lnTo>
                    <a:lnTo>
                      <a:pt x="0" y="167"/>
                    </a:lnTo>
                    <a:lnTo>
                      <a:pt x="2" y="136"/>
                    </a:lnTo>
                    <a:lnTo>
                      <a:pt x="9" y="106"/>
                    </a:lnTo>
                    <a:lnTo>
                      <a:pt x="23" y="76"/>
                    </a:lnTo>
                    <a:lnTo>
                      <a:pt x="43" y="50"/>
                    </a:lnTo>
                    <a:lnTo>
                      <a:pt x="67" y="30"/>
                    </a:lnTo>
                    <a:lnTo>
                      <a:pt x="93" y="14"/>
                    </a:lnTo>
                    <a:lnTo>
                      <a:pt x="123" y="4"/>
                    </a:lnTo>
                    <a:lnTo>
                      <a:pt x="153" y="0"/>
                    </a:lnTo>
                    <a:lnTo>
                      <a:pt x="184" y="3"/>
                    </a:lnTo>
                    <a:lnTo>
                      <a:pt x="214" y="10"/>
                    </a:lnTo>
                    <a:lnTo>
                      <a:pt x="243" y="24"/>
                    </a:lnTo>
                    <a:lnTo>
                      <a:pt x="1694" y="918"/>
                    </a:lnTo>
                    <a:lnTo>
                      <a:pt x="3146" y="24"/>
                    </a:lnTo>
                    <a:lnTo>
                      <a:pt x="3174" y="10"/>
                    </a:lnTo>
                    <a:lnTo>
                      <a:pt x="3204" y="3"/>
                    </a:lnTo>
                    <a:lnTo>
                      <a:pt x="323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David" panose="020E0502060401010101" pitchFamily="34" charset="-79"/>
                  <a:cs typeface="David" panose="020E0502060401010101" pitchFamily="34" charset="-79"/>
                </a:endParaRPr>
              </a:p>
            </p:txBody>
          </p:sp>
        </p:grpSp>
      </p:grpSp>
      <p:sp>
        <p:nvSpPr>
          <p:cNvPr id="13" name="TextBox 12"/>
          <p:cNvSpPr txBox="1"/>
          <p:nvPr/>
        </p:nvSpPr>
        <p:spPr>
          <a:xfrm>
            <a:off x="5355771" y="4256049"/>
            <a:ext cx="2840877" cy="923330"/>
          </a:xfrm>
          <a:prstGeom prst="rect">
            <a:avLst/>
          </a:prstGeom>
          <a:noFill/>
        </p:spPr>
        <p:txBody>
          <a:bodyPr wrap="square" rtlCol="1">
            <a:spAutoFit/>
          </a:bodyPr>
          <a:lstStyle/>
          <a:p>
            <a:pPr algn="ctr"/>
            <a:r>
              <a:rPr lang="he-IL" dirty="0">
                <a:latin typeface="David" panose="020E0502060401010101" pitchFamily="34" charset="-79"/>
                <a:cs typeface="David" panose="020E0502060401010101" pitchFamily="34" charset="-79"/>
              </a:rPr>
              <a:t>כתובת לשליחת בקשות חופש מידע ופניות ציבור:</a:t>
            </a:r>
          </a:p>
          <a:p>
            <a:pPr algn="ctr"/>
            <a:r>
              <a:rPr lang="en-US" dirty="0">
                <a:latin typeface="David" panose="020E0502060401010101" pitchFamily="34" charset="-79"/>
                <a:cs typeface="David" panose="020E0502060401010101" pitchFamily="34" charset="-79"/>
                <a:hlinkClick r:id="rId2"/>
              </a:rPr>
              <a:t>strategic@pmo.gov.il</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4806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29448" y="0"/>
            <a:ext cx="4454867" cy="1320800"/>
          </a:xfrm>
        </p:spPr>
        <p:txBody>
          <a:bodyPr>
            <a:normAutofit/>
          </a:bodyPr>
          <a:lstStyle/>
          <a:p>
            <a:pPr algn="r"/>
            <a:r>
              <a:rPr lang="he-IL" sz="6600" b="1" u="sng" dirty="0">
                <a:solidFill>
                  <a:schemeClr val="tx1"/>
                </a:solidFill>
                <a:latin typeface="David" panose="020E0502060401010101" pitchFamily="34" charset="-79"/>
                <a:cs typeface="David" panose="020E0502060401010101" pitchFamily="34" charset="-79"/>
              </a:rPr>
              <a:t>תוכן עניינים</a:t>
            </a:r>
          </a:p>
        </p:txBody>
      </p:sp>
      <p:graphicFrame>
        <p:nvGraphicFramePr>
          <p:cNvPr id="4" name="טבלה 3"/>
          <p:cNvGraphicFramePr>
            <a:graphicFrameLocks noGrp="1"/>
          </p:cNvGraphicFramePr>
          <p:nvPr>
            <p:extLst>
              <p:ext uri="{D42A27DB-BD31-4B8C-83A1-F6EECF244321}">
                <p14:modId xmlns:p14="http://schemas.microsoft.com/office/powerpoint/2010/main" val="4290345087"/>
              </p:ext>
            </p:extLst>
          </p:nvPr>
        </p:nvGraphicFramePr>
        <p:xfrm>
          <a:off x="660400" y="1556428"/>
          <a:ext cx="8128000" cy="3708400"/>
        </p:xfrm>
        <a:graphic>
          <a:graphicData uri="http://schemas.openxmlformats.org/drawingml/2006/table">
            <a:tbl>
              <a:tblPr rtl="1" firstRow="1" bandRow="1">
                <a:tableStyleId>{5C22544A-7EE6-4342-B048-85BDC9FD1C3A}</a:tableStyleId>
              </a:tblPr>
              <a:tblGrid>
                <a:gridCol w="4064000">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מבנה</a:t>
                      </a:r>
                      <a:r>
                        <a:rPr lang="he-IL" b="1" baseline="0" dirty="0">
                          <a:solidFill>
                            <a:sysClr val="windowText" lastClr="000000"/>
                          </a:solidFill>
                          <a:latin typeface="David" panose="020E0502060401010101" pitchFamily="34" charset="-79"/>
                          <a:cs typeface="David" panose="020E0502060401010101" pitchFamily="34" charset="-79"/>
                        </a:rPr>
                        <a:t> המשרד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b="0" dirty="0">
                          <a:solidFill>
                            <a:sysClr val="windowText" lastClr="000000"/>
                          </a:solidFill>
                          <a:latin typeface="David" panose="020E0502060401010101" pitchFamily="34" charset="-79"/>
                          <a:cs typeface="David" panose="020E0502060401010101" pitchFamily="34" charset="-79"/>
                          <a:hlinkClick r:id="rId2" action="ppaction://hlinksldjump"/>
                        </a:rPr>
                        <a:t>3</a:t>
                      </a:r>
                      <a:endParaRPr lang="he-IL" b="0"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תפקידים בכירים במשרד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3" action="ppaction://hlinksldjump"/>
                        </a:rPr>
                        <a:t>4</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תחומי אחריות המשרד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4" action="ppaction://hlinksldjump"/>
                        </a:rPr>
                        <a:t>5</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פעילות המשרד לשנת 2019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5" action="ppaction://hlinksldjump"/>
                        </a:rPr>
                        <a:t>8-6</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פעילות המשרד לשנת 2020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6" action="ppaction://hlinksldjump"/>
                        </a:rPr>
                        <a:t>9</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תקציב המשרד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7" action="ppaction://hlinksldjump"/>
                        </a:rPr>
                        <a:t>10</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מידע לציבור שפרסם המשרד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8" action="ppaction://hlinksldjump"/>
                        </a:rPr>
                        <a:t>11</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שונות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9" action="ppaction://hlinksldjump"/>
                        </a:rPr>
                        <a:t>12</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דיווח</a:t>
                      </a:r>
                      <a:r>
                        <a:rPr lang="he-IL" b="1" baseline="0" dirty="0">
                          <a:solidFill>
                            <a:sysClr val="windowText" lastClr="000000"/>
                          </a:solidFill>
                          <a:latin typeface="David" panose="020E0502060401010101" pitchFamily="34" charset="-79"/>
                          <a:cs typeface="David" panose="020E0502060401010101" pitchFamily="34" charset="-79"/>
                        </a:rPr>
                        <a:t> הממונה על העמדת המידע לציבור ........</a:t>
                      </a:r>
                      <a:endParaRPr lang="he-IL" b="1"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10" action="ppaction://hlinksldjump"/>
                        </a:rPr>
                        <a:t>16-13</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70840">
                <a:tc>
                  <a:txBody>
                    <a:bodyPr/>
                    <a:lstStyle/>
                    <a:p>
                      <a:pPr rtl="1"/>
                      <a:r>
                        <a:rPr lang="he-IL" b="1" dirty="0">
                          <a:solidFill>
                            <a:sysClr val="windowText" lastClr="000000"/>
                          </a:solidFill>
                          <a:latin typeface="David" panose="020E0502060401010101" pitchFamily="34" charset="-79"/>
                          <a:cs typeface="David" panose="020E0502060401010101" pitchFamily="34" charset="-79"/>
                        </a:rPr>
                        <a:t>פרטי קשר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r>
                        <a:rPr lang="he-IL" dirty="0">
                          <a:solidFill>
                            <a:sysClr val="windowText" lastClr="000000"/>
                          </a:solidFill>
                          <a:latin typeface="David" panose="020E0502060401010101" pitchFamily="34" charset="-79"/>
                          <a:cs typeface="David" panose="020E0502060401010101" pitchFamily="34" charset="-79"/>
                          <a:hlinkClick r:id="rId11" action="ppaction://hlinksldjump"/>
                        </a:rPr>
                        <a:t>17</a:t>
                      </a:r>
                      <a:endParaRPr lang="he-IL" dirty="0">
                        <a:solidFill>
                          <a:sysClr val="windowText" lastClr="000000"/>
                        </a:solidFill>
                        <a:latin typeface="David" panose="020E0502060401010101" pitchFamily="34" charset="-79"/>
                        <a:cs typeface="David" panose="020E0502060401010101" pitchFamily="34"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35391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1208" y="0"/>
            <a:ext cx="6193051" cy="1320800"/>
          </a:xfrm>
          <a:ln>
            <a:noFill/>
          </a:ln>
        </p:spPr>
        <p:txBody>
          <a:bodyPr>
            <a:normAutofit/>
          </a:bodyPr>
          <a:lstStyle/>
          <a:p>
            <a:pPr algn="ctr"/>
            <a:r>
              <a:rPr lang="he-IL" sz="6600" b="1" u="sng" dirty="0">
                <a:solidFill>
                  <a:schemeClr val="tx1"/>
                </a:solidFill>
                <a:latin typeface="David" panose="020E0502060401010101" pitchFamily="34" charset="-79"/>
                <a:cs typeface="David" panose="020E0502060401010101" pitchFamily="34" charset="-79"/>
              </a:rPr>
              <a:t>מבנה המשרד</a:t>
            </a:r>
          </a:p>
        </p:txBody>
      </p:sp>
      <p:graphicFrame>
        <p:nvGraphicFramePr>
          <p:cNvPr id="7" name="דיאגרמה 6"/>
          <p:cNvGraphicFramePr/>
          <p:nvPr>
            <p:extLst>
              <p:ext uri="{D42A27DB-BD31-4B8C-83A1-F6EECF244321}">
                <p14:modId xmlns:p14="http://schemas.microsoft.com/office/powerpoint/2010/main" val="3000519196"/>
              </p:ext>
            </p:extLst>
          </p:nvPr>
        </p:nvGraphicFramePr>
        <p:xfrm>
          <a:off x="278892" y="921908"/>
          <a:ext cx="9619252" cy="5358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75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3213" y="0"/>
            <a:ext cx="8596668" cy="1320800"/>
          </a:xfrm>
        </p:spPr>
        <p:txBody>
          <a:bodyPr>
            <a:normAutofit/>
          </a:bodyPr>
          <a:lstStyle/>
          <a:p>
            <a:r>
              <a:rPr lang="he-IL" sz="6600" b="1" u="sng" dirty="0">
                <a:solidFill>
                  <a:schemeClr val="tx1"/>
                </a:solidFill>
                <a:latin typeface="David" panose="020E0502060401010101" pitchFamily="34" charset="-79"/>
                <a:cs typeface="David" panose="020E0502060401010101" pitchFamily="34" charset="-79"/>
              </a:rPr>
              <a:t>תפקידים בכירים במשרד</a:t>
            </a:r>
          </a:p>
        </p:txBody>
      </p:sp>
      <p:sp>
        <p:nvSpPr>
          <p:cNvPr id="3" name="מציין מיקום תוכן 2"/>
          <p:cNvSpPr>
            <a:spLocks noGrp="1"/>
          </p:cNvSpPr>
          <p:nvPr>
            <p:ph idx="1"/>
          </p:nvPr>
        </p:nvSpPr>
        <p:spPr>
          <a:xfrm>
            <a:off x="537291" y="1408148"/>
            <a:ext cx="8596668" cy="4871882"/>
          </a:xfrm>
        </p:spPr>
        <p:txBody>
          <a:bodyPr>
            <a:noAutofit/>
          </a:bodyPr>
          <a:lstStyle/>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מנכ"ל המשרד</a:t>
            </a:r>
          </a:p>
          <a:p>
            <a:pPr lvl="1">
              <a:buFont typeface="Wingdings" panose="05000000000000000000" pitchFamily="2" charset="2"/>
              <a:buChar char="v"/>
            </a:pPr>
            <a:r>
              <a:rPr lang="he-IL" sz="2200" dirty="0">
                <a:latin typeface="David" panose="020E0502060401010101" pitchFamily="34" charset="-79"/>
                <a:cs typeface="David" panose="020E0502060401010101" pitchFamily="34" charset="-79"/>
              </a:rPr>
              <a:t>עד ליום 31.5.19 – סימה </a:t>
            </a:r>
            <a:r>
              <a:rPr lang="he-IL" sz="2200" dirty="0" err="1">
                <a:latin typeface="David" panose="020E0502060401010101" pitchFamily="34" charset="-79"/>
                <a:cs typeface="David" panose="020E0502060401010101" pitchFamily="34" charset="-79"/>
              </a:rPr>
              <a:t>וואקנין</a:t>
            </a:r>
            <a:r>
              <a:rPr lang="he-IL" sz="2200" dirty="0">
                <a:latin typeface="David" panose="020E0502060401010101" pitchFamily="34" charset="-79"/>
                <a:cs typeface="David" panose="020E0502060401010101" pitchFamily="34" charset="-79"/>
              </a:rPr>
              <a:t>-גיל</a:t>
            </a:r>
          </a:p>
          <a:p>
            <a:pPr lvl="1">
              <a:buFont typeface="Wingdings" panose="05000000000000000000" pitchFamily="2" charset="2"/>
              <a:buChar char="v"/>
            </a:pPr>
            <a:r>
              <a:rPr lang="he-IL" sz="2200" dirty="0">
                <a:latin typeface="David" panose="020E0502060401010101" pitchFamily="34" charset="-79"/>
                <a:cs typeface="David" panose="020E0502060401010101" pitchFamily="34" charset="-79"/>
              </a:rPr>
              <a:t>מ"מ מנכ"ל, מיום 1.6.19 ועד ליום 20.6.20 – צחי גבריאלי. </a:t>
            </a:r>
          </a:p>
          <a:p>
            <a:pPr lvl="1">
              <a:buFont typeface="Wingdings" panose="05000000000000000000" pitchFamily="2" charset="2"/>
              <a:buChar char="v"/>
            </a:pPr>
            <a:r>
              <a:rPr lang="he-IL" sz="2200" dirty="0">
                <a:latin typeface="David" panose="020E0502060401010101" pitchFamily="34" charset="-79"/>
                <a:cs typeface="David" panose="020E0502060401010101" pitchFamily="34" charset="-79"/>
              </a:rPr>
              <a:t>החל מיום 21.6.20 – רונן מנליס.</a:t>
            </a:r>
          </a:p>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משנה למנכ"ל ומנהל המערכה נגד הדה-לגיטימציה – צחי גבריאלי</a:t>
            </a:r>
          </a:p>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היועצת המשפטית – עו"ד ליאת גלזר</a:t>
            </a:r>
          </a:p>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ראש אגף יוזמות – רון ברומר</a:t>
            </a:r>
          </a:p>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ראש אגף מודיעין ומחקר – ד"ר (סא"ל במיל') שי הר-צבי</a:t>
            </a:r>
          </a:p>
          <a:p>
            <a:pPr>
              <a:buFont typeface="Wingdings" panose="05000000000000000000" pitchFamily="2" charset="2"/>
              <a:buChar char="Ø"/>
            </a:pPr>
            <a:r>
              <a:rPr lang="he-IL" sz="2400" dirty="0">
                <a:latin typeface="David" panose="020E0502060401010101" pitchFamily="34" charset="-79"/>
                <a:cs typeface="David" panose="020E0502060401010101" pitchFamily="34" charset="-79"/>
              </a:rPr>
              <a:t>ראש אגף תקציבים ורכש – איילה יוסף</a:t>
            </a:r>
          </a:p>
        </p:txBody>
      </p:sp>
    </p:spTree>
    <p:extLst>
      <p:ext uri="{BB962C8B-B14F-4D97-AF65-F5344CB8AC3E}">
        <p14:creationId xmlns:p14="http://schemas.microsoft.com/office/powerpoint/2010/main" val="324196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5573" y="0"/>
            <a:ext cx="7255732" cy="1320800"/>
          </a:xfrm>
        </p:spPr>
        <p:txBody>
          <a:bodyPr>
            <a:normAutofit/>
          </a:bodyPr>
          <a:lstStyle/>
          <a:p>
            <a:pPr algn="r"/>
            <a:r>
              <a:rPr lang="he-IL" sz="6600" b="1" u="sng" dirty="0">
                <a:solidFill>
                  <a:schemeClr val="tx1"/>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תחומי אחריות המשרד</a:t>
            </a:r>
          </a:p>
        </p:txBody>
      </p:sp>
      <p:sp>
        <p:nvSpPr>
          <p:cNvPr id="3" name="מציין מיקום תוכן 2"/>
          <p:cNvSpPr>
            <a:spLocks noGrp="1"/>
          </p:cNvSpPr>
          <p:nvPr>
            <p:ph idx="1"/>
          </p:nvPr>
        </p:nvSpPr>
        <p:spPr>
          <a:xfrm>
            <a:off x="125628" y="1190445"/>
            <a:ext cx="9527330" cy="4891177"/>
          </a:xfrm>
        </p:spPr>
        <p:txBody>
          <a:bodyPr>
            <a:noAutofit/>
          </a:bodyPr>
          <a:lstStyle/>
          <a:p>
            <a:pPr marL="0" indent="0" algn="just">
              <a:buNone/>
            </a:pPr>
            <a:r>
              <a:rPr lang="he-IL" dirty="0">
                <a:solidFill>
                  <a:schemeClr val="tx1"/>
                </a:solidFill>
                <a:latin typeface="David" panose="020E0502060401010101" pitchFamily="34" charset="-79"/>
                <a:cs typeface="David" panose="020E0502060401010101" pitchFamily="34" charset="-79"/>
              </a:rPr>
              <a:t>תחומי אחריות המשרד הוגדרו בהחלטת ועדת השרים לענייני ביטחון לאומי ב/30 מאוקטובר 2015 והחלטת ממשלה מס' 511 מספטמבר 2015. תחומי האחריות כפי שהוגדרו: </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הובלת המערכה נגד תופעת הדה-לגיטימציה והחרמות נגד ישראל. </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גיבוש, תכלול ותיאום תכניות עבודה שנתיות ורב שנתיות לטיפול במערכה על כלל היבטיה, לרבות בהיבטי הסברה, תודעה, אקדמיה, כלכלה ותרבות.</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תיאום כלל הפעילות הממשלתית בתחומי המערכה ושימוש כמוקד ידע מקצועי למשרדי הממשלה בכל הנוגע לפעילותם בנושאי המערכה, לרבות בעת ביצוע פעילויות וקיום אירועים בארץ ובעולם, ביצוע מחקרים ייעודים וקידום חקיקה רלוונטית בישראל. </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גיבוש תמונת מצב עדכנית שוטפת לרבות מידע, התרעות ואיומים בתחומי המערכה וריכוז עבודת המטה הממשלתית לבניית תשתית הידע בתחום המערכה </a:t>
            </a:r>
            <a:r>
              <a:rPr lang="he-IL" dirty="0" err="1">
                <a:solidFill>
                  <a:schemeClr val="tx1"/>
                </a:solidFill>
                <a:latin typeface="David" panose="020E0502060401010101" pitchFamily="34" charset="-79"/>
                <a:cs typeface="David" panose="020E0502060401010101" pitchFamily="34" charset="-79"/>
              </a:rPr>
              <a:t>והנגשתה</a:t>
            </a:r>
            <a:r>
              <a:rPr lang="he-IL" dirty="0">
                <a:solidFill>
                  <a:schemeClr val="tx1"/>
                </a:solidFill>
                <a:latin typeface="David" panose="020E0502060401010101" pitchFamily="34" charset="-79"/>
                <a:cs typeface="David" panose="020E0502060401010101" pitchFamily="34" charset="-79"/>
              </a:rPr>
              <a:t> לגורמים הרלוונטיים. </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ייצוג עמדת הממשלה מול ארגונים חוץ ממשלתיים בארץ ובעולם בכל הנוגע למערכה ושיתוף פעולה עימם לקידום יעדי המערכה.</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ניהול מעקב אחר ההסתה בזירה הפלסטינית – במסגרת זו, המשרד עורך ומפרסם פומבית דו"חות עיתיים בנושא, מציג לממשלה את נושא ההסתה ומנגיש את המידע לתקשורת וגורמים בינ"ל. </a:t>
            </a:r>
          </a:p>
          <a:p>
            <a:pPr algn="jus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דיפלומטיה ציבורית.</a:t>
            </a:r>
          </a:p>
        </p:txBody>
      </p:sp>
    </p:spTree>
    <p:extLst>
      <p:ext uri="{BB962C8B-B14F-4D97-AF65-F5344CB8AC3E}">
        <p14:creationId xmlns:p14="http://schemas.microsoft.com/office/powerpoint/2010/main" val="123714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0081" y="0"/>
            <a:ext cx="8596668" cy="1320800"/>
          </a:xfrm>
        </p:spPr>
        <p:txBody>
          <a:bodyPr>
            <a:normAutofit/>
          </a:bodyPr>
          <a:lstStyle/>
          <a:p>
            <a:r>
              <a:rPr lang="he-IL" sz="6600" b="1" u="sng" dirty="0">
                <a:solidFill>
                  <a:schemeClr val="tx1"/>
                </a:solidFill>
                <a:latin typeface="David" panose="020E0502060401010101" pitchFamily="34" charset="-79"/>
                <a:cs typeface="David" panose="020E0502060401010101" pitchFamily="34" charset="-79"/>
              </a:rPr>
              <a:t>פעילות המשרד לשנת 2019</a:t>
            </a:r>
          </a:p>
        </p:txBody>
      </p:sp>
      <p:sp>
        <p:nvSpPr>
          <p:cNvPr id="3" name="מציין מיקום תוכן 2"/>
          <p:cNvSpPr>
            <a:spLocks noGrp="1"/>
          </p:cNvSpPr>
          <p:nvPr>
            <p:ph idx="1"/>
          </p:nvPr>
        </p:nvSpPr>
        <p:spPr>
          <a:xfrm>
            <a:off x="-1" y="1320800"/>
            <a:ext cx="9661585" cy="4259867"/>
          </a:xfrm>
        </p:spPr>
        <p:txBody>
          <a:bodyPr>
            <a:noAutofit/>
          </a:bodyPr>
          <a:lstStyle/>
          <a:p>
            <a:pPr marL="0" lvl="0" indent="0" algn="just">
              <a:buNone/>
            </a:pPr>
            <a:r>
              <a:rPr lang="he-IL" b="1" u="sng" dirty="0">
                <a:solidFill>
                  <a:schemeClr val="tx1"/>
                </a:solidFill>
                <a:latin typeface="David" panose="020E0502060401010101" pitchFamily="34" charset="-79"/>
                <a:cs typeface="David" panose="020E0502060401010101" pitchFamily="34" charset="-79"/>
              </a:rPr>
              <a:t>העצמת הרשת הפרו ישראלית: </a:t>
            </a:r>
          </a:p>
          <a:p>
            <a:pPr marL="0" lvl="0" indent="0" algn="just">
              <a:buNone/>
            </a:pPr>
            <a:r>
              <a:rPr lang="he-IL" dirty="0">
                <a:solidFill>
                  <a:schemeClr val="tx1"/>
                </a:solidFill>
                <a:latin typeface="David" panose="020E0502060401010101" pitchFamily="34" charset="-79"/>
                <a:cs typeface="David" panose="020E0502060401010101" pitchFamily="34" charset="-79"/>
              </a:rPr>
              <a:t>בשנת 2019, הוביל המשרד מיזמים ופעילויות מול ארגוני חברה אזרחית בארץ ובחו"ל, בתחומי המערכה כנגד הדה-לגיטימציה: המערכה הכלכלית, האקדמית, המשפטית והאזרחית. בין המיזמים שגיבש המשרד ניתן למנות את: פרויקטים להבאת משלחות ארצה לצורך הכרת </a:t>
            </a:r>
            <a:r>
              <a:rPr lang="he-IL" dirty="0" smtClean="0">
                <a:solidFill>
                  <a:schemeClr val="tx1"/>
                </a:solidFill>
                <a:latin typeface="David" panose="020E0502060401010101" pitchFamily="34" charset="-79"/>
                <a:cs typeface="David" panose="020E0502060401010101" pitchFamily="34" charset="-79"/>
              </a:rPr>
              <a:t>מדינת </a:t>
            </a:r>
            <a:r>
              <a:rPr lang="he-IL" dirty="0">
                <a:solidFill>
                  <a:schemeClr val="tx1"/>
                </a:solidFill>
                <a:latin typeface="David" panose="020E0502060401010101" pitchFamily="34" charset="-79"/>
                <a:cs typeface="David" panose="020E0502060401010101" pitchFamily="34" charset="-79"/>
              </a:rPr>
              <a:t>ישראל ממקור ראשון, פועלה ודו הקיום שבה; הצגת </a:t>
            </a:r>
            <a:r>
              <a:rPr lang="he-IL" dirty="0" smtClean="0">
                <a:solidFill>
                  <a:schemeClr val="tx1"/>
                </a:solidFill>
                <a:latin typeface="David" panose="020E0502060401010101" pitchFamily="34" charset="-79"/>
                <a:cs typeface="David" panose="020E0502060401010101" pitchFamily="34" charset="-79"/>
              </a:rPr>
              <a:t>מדינת ישראל </a:t>
            </a:r>
            <a:r>
              <a:rPr lang="he-IL" dirty="0">
                <a:solidFill>
                  <a:schemeClr val="tx1"/>
                </a:solidFill>
                <a:latin typeface="David" panose="020E0502060401010101" pitchFamily="34" charset="-79"/>
                <a:cs typeface="David" panose="020E0502060401010101" pitchFamily="34" charset="-79"/>
              </a:rPr>
              <a:t>בכנסים בחו"ל; משלחות </a:t>
            </a:r>
            <a:r>
              <a:rPr lang="he-IL" dirty="0" err="1">
                <a:solidFill>
                  <a:schemeClr val="tx1"/>
                </a:solidFill>
                <a:latin typeface="David" panose="020E0502060401010101" pitchFamily="34" charset="-79"/>
                <a:cs typeface="David" panose="020E0502060401010101" pitchFamily="34" charset="-79"/>
              </a:rPr>
              <a:t>משפיענים</a:t>
            </a:r>
            <a:r>
              <a:rPr lang="he-IL" dirty="0">
                <a:solidFill>
                  <a:schemeClr val="tx1"/>
                </a:solidFill>
                <a:latin typeface="David" panose="020E0502060401010101" pitchFamily="34" charset="-79"/>
                <a:cs typeface="David" panose="020E0502060401010101" pitchFamily="34" charset="-79"/>
              </a:rPr>
              <a:t> מרחבי העולם; פעילות משותפת עם רשתות פרו-ישראליות בעולם הכוללות ארגונים בינלאומיים, משפיעני רשת, עורכי </a:t>
            </a:r>
            <a:r>
              <a:rPr lang="he-IL" dirty="0" smtClean="0">
                <a:solidFill>
                  <a:schemeClr val="tx1"/>
                </a:solidFill>
                <a:latin typeface="David" panose="020E0502060401010101" pitchFamily="34" charset="-79"/>
                <a:cs typeface="David" panose="020E0502060401010101" pitchFamily="34" charset="-79"/>
              </a:rPr>
              <a:t>דין </a:t>
            </a:r>
            <a:r>
              <a:rPr lang="he-IL" dirty="0">
                <a:solidFill>
                  <a:schemeClr val="tx1"/>
                </a:solidFill>
                <a:latin typeface="David" panose="020E0502060401010101" pitchFamily="34" charset="-79"/>
                <a:cs typeface="David" panose="020E0502060401010101" pitchFamily="34" charset="-79"/>
              </a:rPr>
              <a:t>וכו'</a:t>
            </a:r>
            <a:endParaRPr lang="he-IL" dirty="0">
              <a:solidFill>
                <a:srgbClr val="FF0000"/>
              </a:solidFill>
              <a:latin typeface="David" panose="020E0502060401010101" pitchFamily="34" charset="-79"/>
              <a:cs typeface="David" panose="020E0502060401010101" pitchFamily="34" charset="-79"/>
            </a:endParaRPr>
          </a:p>
          <a:p>
            <a:pPr marL="0" lvl="0" indent="0" algn="just">
              <a:buNone/>
            </a:pPr>
            <a:r>
              <a:rPr lang="he-IL" dirty="0">
                <a:solidFill>
                  <a:schemeClr val="tx1"/>
                </a:solidFill>
                <a:latin typeface="David" panose="020E0502060401010101" pitchFamily="34" charset="-79"/>
                <a:cs typeface="David" panose="020E0502060401010101" pitchFamily="34" charset="-79"/>
              </a:rPr>
              <a:t>המשרד המשיך לפעול בשנה זו ליצירת התשתית הנדרשת לפעולת ארגונים פרו-ישראליים כרשת מאורגנת, ובכלל זאת כנסים שקיים המשרד במהלך השנה החולפת ל-3 רשתות מקצועיות: הרשת של הארגונים הפרו-ישראליים המרכזיים, רשת משפטנים ורשת משפיעני רשתות חברתיות.</a:t>
            </a:r>
          </a:p>
          <a:p>
            <a:pPr marL="0" lvl="0" indent="0" algn="just">
              <a:buNone/>
            </a:pPr>
            <a:r>
              <a:rPr lang="he-IL" dirty="0">
                <a:solidFill>
                  <a:schemeClr val="tx1"/>
                </a:solidFill>
                <a:latin typeface="David" panose="020E0502060401010101" pitchFamily="34" charset="-79"/>
                <a:cs typeface="David" panose="020E0502060401010101" pitchFamily="34" charset="-79"/>
              </a:rPr>
              <a:t>הכנסים התמקדו ביצירת שיתופי פעולה בין ארגונים ופעילים פרו-ישראליים שונים בזירות השונות: הפוליטית-אזרחית (</a:t>
            </a:r>
            <a:r>
              <a:rPr lang="en-US" dirty="0">
                <a:solidFill>
                  <a:schemeClr val="tx1"/>
                </a:solidFill>
                <a:latin typeface="David" panose="020E0502060401010101" pitchFamily="34" charset="-79"/>
                <a:cs typeface="David" panose="020E0502060401010101" pitchFamily="34" charset="-79"/>
              </a:rPr>
              <a:t>GC4I</a:t>
            </a:r>
            <a:r>
              <a:rPr lang="he-IL" dirty="0">
                <a:solidFill>
                  <a:schemeClr val="tx1"/>
                </a:solidFill>
                <a:latin typeface="David" panose="020E0502060401010101" pitchFamily="34" charset="-79"/>
                <a:cs typeface="David" panose="020E0502060401010101" pitchFamily="34" charset="-79"/>
              </a:rPr>
              <a:t>), המשפטית (</a:t>
            </a:r>
            <a:r>
              <a:rPr lang="en-US" dirty="0">
                <a:solidFill>
                  <a:schemeClr val="tx1"/>
                </a:solidFill>
                <a:latin typeface="David" panose="020E0502060401010101" pitchFamily="34" charset="-79"/>
                <a:cs typeface="David" panose="020E0502060401010101" pitchFamily="34" charset="-79"/>
              </a:rPr>
              <a:t>LNI</a:t>
            </a:r>
            <a:r>
              <a:rPr lang="he-IL" dirty="0">
                <a:solidFill>
                  <a:schemeClr val="tx1"/>
                </a:solidFill>
                <a:latin typeface="David" panose="020E0502060401010101" pitchFamily="34" charset="-79"/>
                <a:cs typeface="David" panose="020E0502060401010101" pitchFamily="34" charset="-79"/>
              </a:rPr>
              <a:t>) והדיגיטלית (</a:t>
            </a:r>
            <a:r>
              <a:rPr lang="en-US" dirty="0" err="1">
                <a:solidFill>
                  <a:schemeClr val="tx1"/>
                </a:solidFill>
                <a:latin typeface="David" panose="020E0502060401010101" pitchFamily="34" charset="-79"/>
                <a:cs typeface="David" panose="020E0502060401010101" pitchFamily="34" charset="-79"/>
              </a:rPr>
              <a:t>Digitel</a:t>
            </a:r>
            <a:r>
              <a:rPr lang="he-IL" dirty="0">
                <a:solidFill>
                  <a:schemeClr val="tx1"/>
                </a:solidFill>
                <a:latin typeface="David" panose="020E0502060401010101" pitchFamily="34" charset="-79"/>
                <a:cs typeface="David" panose="020E0502060401010101" pitchFamily="34" charset="-79"/>
              </a:rPr>
              <a:t>).</a:t>
            </a:r>
          </a:p>
          <a:p>
            <a:pPr marL="0" indent="0" algn="just">
              <a:buNone/>
            </a:pPr>
            <a:endParaRPr lang="he-IL"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8858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625" y="0"/>
            <a:ext cx="8596668" cy="1320800"/>
          </a:xfrm>
        </p:spPr>
        <p:txBody>
          <a:bodyPr>
            <a:normAutofit/>
          </a:bodyPr>
          <a:lstStyle/>
          <a:p>
            <a:r>
              <a:rPr lang="he-IL" sz="6600" b="1" u="sng" dirty="0">
                <a:solidFill>
                  <a:schemeClr val="tx1"/>
                </a:solidFill>
                <a:latin typeface="David" panose="020E0502060401010101" pitchFamily="34" charset="-79"/>
                <a:cs typeface="David" panose="020E0502060401010101" pitchFamily="34" charset="-79"/>
              </a:rPr>
              <a:t>פעילות המשרד לשנת 2019</a:t>
            </a:r>
          </a:p>
        </p:txBody>
      </p:sp>
      <p:sp>
        <p:nvSpPr>
          <p:cNvPr id="3" name="מציין מיקום תוכן 2"/>
          <p:cNvSpPr>
            <a:spLocks noGrp="1"/>
          </p:cNvSpPr>
          <p:nvPr>
            <p:ph idx="1"/>
          </p:nvPr>
        </p:nvSpPr>
        <p:spPr>
          <a:xfrm>
            <a:off x="0" y="1616364"/>
            <a:ext cx="9601196" cy="5100595"/>
          </a:xfrm>
        </p:spPr>
        <p:txBody>
          <a:bodyPr>
            <a:noAutofit/>
          </a:bodyPr>
          <a:lstStyle/>
          <a:p>
            <a:pPr marL="0" lvl="0" indent="0">
              <a:buNone/>
            </a:pPr>
            <a:r>
              <a:rPr lang="he-IL" b="1" u="sng" dirty="0">
                <a:solidFill>
                  <a:schemeClr val="tx1"/>
                </a:solidFill>
                <a:latin typeface="David" panose="020E0502060401010101" pitchFamily="34" charset="-79"/>
                <a:cs typeface="David" panose="020E0502060401010101" pitchFamily="34" charset="-79"/>
              </a:rPr>
              <a:t>פעילות למען צמצום מימון לארגוני חרם ("נתיב הכסף"):</a:t>
            </a:r>
          </a:p>
          <a:p>
            <a:pPr marL="0" lvl="0" indent="0">
              <a:buNone/>
            </a:pPr>
            <a:r>
              <a:rPr lang="he-IL" dirty="0">
                <a:solidFill>
                  <a:schemeClr val="tx1"/>
                </a:solidFill>
                <a:latin typeface="David" panose="020E0502060401010101" pitchFamily="34" charset="-79"/>
                <a:cs typeface="David" panose="020E0502060401010101" pitchFamily="34" charset="-79"/>
              </a:rPr>
              <a:t>המשרד עסק בצמצום המימון המדינתי לארגוני החרם ופרסם דו"חות מחקר פומביים בנושא. </a:t>
            </a:r>
          </a:p>
          <a:p>
            <a:pPr marL="0" lvl="0" indent="0">
              <a:buNone/>
            </a:pPr>
            <a:r>
              <a:rPr lang="he-IL" dirty="0">
                <a:solidFill>
                  <a:schemeClr val="tx1"/>
                </a:solidFill>
                <a:latin typeface="David" panose="020E0502060401010101" pitchFamily="34" charset="-79"/>
                <a:cs typeface="David" panose="020E0502060401010101" pitchFamily="34" charset="-79"/>
              </a:rPr>
              <a:t>כך, פורסם דו"ח שני בנושא מימון האיחוד האירופי ארגונים המקדמים </a:t>
            </a:r>
            <a:r>
              <a:rPr lang="he-IL" dirty="0" err="1">
                <a:solidFill>
                  <a:schemeClr val="tx1"/>
                </a:solidFill>
                <a:latin typeface="David" panose="020E0502060401010101" pitchFamily="34" charset="-79"/>
                <a:cs typeface="David" panose="020E0502060401010101" pitchFamily="34" charset="-79"/>
              </a:rPr>
              <a:t>חרמות</a:t>
            </a:r>
            <a:r>
              <a:rPr lang="he-IL" dirty="0">
                <a:solidFill>
                  <a:schemeClr val="tx1"/>
                </a:solidFill>
                <a:latin typeface="David" panose="020E0502060401010101" pitchFamily="34" charset="-79"/>
                <a:cs typeface="David" panose="020E0502060401010101" pitchFamily="34" charset="-79"/>
              </a:rPr>
              <a:t>.</a:t>
            </a:r>
          </a:p>
          <a:p>
            <a:pPr marL="0" lvl="0" indent="0">
              <a:buNone/>
            </a:pPr>
            <a:endParaRPr lang="he-IL"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r>
              <a:rPr lang="he-IL" b="1" u="sng" dirty="0">
                <a:solidFill>
                  <a:schemeClr val="tx1"/>
                </a:solidFill>
                <a:latin typeface="David" panose="020E0502060401010101" pitchFamily="34" charset="-79"/>
                <a:cs typeface="David" panose="020E0502060401010101" pitchFamily="34" charset="-79"/>
              </a:rPr>
              <a:t>מחקרים שפורסמו בשנת 2019 : </a:t>
            </a:r>
          </a:p>
          <a:p>
            <a:pPr lvl="0" defTabSz="488950">
              <a:lnSpc>
                <a:spcPct val="90000"/>
              </a:lnSpc>
              <a:spcBef>
                <a:spcPct val="0"/>
              </a:spcBef>
              <a:spcAft>
                <a:spcPct val="35000"/>
              </a:spcAf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דו"ח נתיב הכסף, ובו תיעוד לכספים שהועברו ע"י האיחוד האירופי לארגונים המקדמים </a:t>
            </a:r>
            <a:r>
              <a:rPr lang="he-IL" dirty="0" err="1">
                <a:solidFill>
                  <a:schemeClr val="tx1"/>
                </a:solidFill>
                <a:latin typeface="David" panose="020E0502060401010101" pitchFamily="34" charset="-79"/>
                <a:cs typeface="David" panose="020E0502060401010101" pitchFamily="34" charset="-79"/>
              </a:rPr>
              <a:t>חרמות</a:t>
            </a:r>
            <a:r>
              <a:rPr lang="he-IL" dirty="0">
                <a:solidFill>
                  <a:schemeClr val="tx1"/>
                </a:solidFill>
                <a:latin typeface="David" panose="020E0502060401010101" pitchFamily="34" charset="-79"/>
                <a:cs typeface="David" panose="020E0502060401010101" pitchFamily="34" charset="-79"/>
              </a:rPr>
              <a:t> נגד ישראל.</a:t>
            </a:r>
          </a:p>
          <a:p>
            <a:pPr lvl="0" defTabSz="488950">
              <a:lnSpc>
                <a:spcPct val="90000"/>
              </a:lnSpc>
              <a:spcBef>
                <a:spcPct val="0"/>
              </a:spcBef>
              <a:spcAft>
                <a:spcPct val="35000"/>
              </a:spcAf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דו"ח "מחבלים בחליפות", המציג יותר מ-100 קשרים בין ארגוני טרור מוכרזים לבין ארגוני חרם ברחבי העולם.</a:t>
            </a:r>
          </a:p>
          <a:p>
            <a:pPr lvl="0" defTabSz="488950">
              <a:lnSpc>
                <a:spcPct val="90000"/>
              </a:lnSpc>
              <a:spcBef>
                <a:spcPct val="0"/>
              </a:spcBef>
              <a:spcAft>
                <a:spcPct val="35000"/>
              </a:spcAf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דו"ח החושף פעילות הונאה רשתית באמצעות למעלה מ-200 חשבונות מזויפים ובוטים שנועדה לפגוע בקיום האירוויזיון בישראל.</a:t>
            </a:r>
          </a:p>
          <a:p>
            <a:pPr lvl="0" defTabSz="488950">
              <a:lnSpc>
                <a:spcPct val="90000"/>
              </a:lnSpc>
              <a:spcBef>
                <a:spcPct val="0"/>
              </a:spcBef>
              <a:spcAft>
                <a:spcPct val="35000"/>
              </a:spcAft>
              <a:buFont typeface="Wingdings" panose="05000000000000000000" pitchFamily="2" charset="2"/>
              <a:buChar char="v"/>
            </a:pPr>
            <a:r>
              <a:rPr lang="he-IL" dirty="0">
                <a:solidFill>
                  <a:schemeClr val="tx1"/>
                </a:solidFill>
                <a:latin typeface="David" panose="020E0502060401010101" pitchFamily="34" charset="-79"/>
                <a:cs typeface="David" panose="020E0502060401010101" pitchFamily="34" charset="-79"/>
              </a:rPr>
              <a:t>דו"ח "מאחורי </a:t>
            </a:r>
            <a:r>
              <a:rPr lang="he-IL" dirty="0" err="1">
                <a:solidFill>
                  <a:schemeClr val="tx1"/>
                </a:solidFill>
                <a:latin typeface="David" panose="020E0502060401010101" pitchFamily="34" charset="-79"/>
                <a:cs typeface="David" panose="020E0502060401010101" pitchFamily="34" charset="-79"/>
              </a:rPr>
              <a:t>המסיכה</a:t>
            </a:r>
            <a:r>
              <a:rPr lang="he-IL" dirty="0">
                <a:solidFill>
                  <a:schemeClr val="tx1"/>
                </a:solidFill>
                <a:latin typeface="David" panose="020E0502060401010101" pitchFamily="34" charset="-79"/>
                <a:cs typeface="David" panose="020E0502060401010101" pitchFamily="34" charset="-79"/>
              </a:rPr>
              <a:t>" החושף כיצד ה-</a:t>
            </a:r>
            <a:r>
              <a:rPr lang="en-US" dirty="0">
                <a:solidFill>
                  <a:schemeClr val="tx1"/>
                </a:solidFill>
                <a:latin typeface="David" panose="020E0502060401010101" pitchFamily="34" charset="-79"/>
                <a:cs typeface="David" panose="020E0502060401010101" pitchFamily="34" charset="-79"/>
              </a:rPr>
              <a:t>BDS</a:t>
            </a:r>
            <a:r>
              <a:rPr lang="he-IL" dirty="0">
                <a:solidFill>
                  <a:schemeClr val="tx1"/>
                </a:solidFill>
                <a:latin typeface="David" panose="020E0502060401010101" pitchFamily="34" charset="-79"/>
                <a:cs typeface="David" panose="020E0502060401010101" pitchFamily="34" charset="-79"/>
              </a:rPr>
              <a:t> מקדם אנטישמיות תוך הפרת ההגדרה הבינלאומית למאבק באנטישמיות של </a:t>
            </a:r>
            <a:r>
              <a:rPr lang="en-US" dirty="0">
                <a:solidFill>
                  <a:schemeClr val="tx1"/>
                </a:solidFill>
                <a:latin typeface="David" panose="020E0502060401010101" pitchFamily="34" charset="-79"/>
                <a:cs typeface="David" panose="020E0502060401010101" pitchFamily="34" charset="-79"/>
              </a:rPr>
              <a:t>IHRA</a:t>
            </a:r>
            <a:r>
              <a:rPr lang="he-IL" dirty="0">
                <a:solidFill>
                  <a:schemeClr val="tx1"/>
                </a:solidFill>
                <a:latin typeface="David" panose="020E0502060401010101" pitchFamily="34" charset="-79"/>
                <a:cs typeface="David" panose="020E0502060401010101" pitchFamily="34" charset="-79"/>
              </a:rPr>
              <a:t>.</a:t>
            </a:r>
          </a:p>
          <a:p>
            <a:pPr marL="0" indent="0" defTabSz="488950">
              <a:lnSpc>
                <a:spcPct val="90000"/>
              </a:lnSpc>
              <a:spcBef>
                <a:spcPct val="0"/>
              </a:spcBef>
              <a:spcAft>
                <a:spcPct val="35000"/>
              </a:spcAft>
              <a:buNone/>
            </a:pPr>
            <a:endParaRPr lang="he-IL" dirty="0">
              <a:solidFill>
                <a:schemeClr val="tx1"/>
              </a:solidFill>
              <a:latin typeface="David" panose="020E0502060401010101" pitchFamily="34" charset="-79"/>
              <a:cs typeface="David" panose="020E0502060401010101" pitchFamily="34" charset="-79"/>
            </a:endParaRPr>
          </a:p>
          <a:p>
            <a:pPr marL="0" lvl="0" indent="0">
              <a:buNone/>
            </a:pPr>
            <a:endParaRPr lang="he-IL" sz="13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7028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68708" y="0"/>
            <a:ext cx="8596668" cy="1320800"/>
          </a:xfrm>
        </p:spPr>
        <p:txBody>
          <a:bodyPr>
            <a:normAutofit/>
          </a:bodyPr>
          <a:lstStyle/>
          <a:p>
            <a:r>
              <a:rPr lang="he-IL" sz="6600" b="1" u="sng" dirty="0">
                <a:solidFill>
                  <a:schemeClr val="tx1"/>
                </a:solidFill>
                <a:latin typeface="David" panose="020E0502060401010101" pitchFamily="34" charset="-79"/>
                <a:cs typeface="David" panose="020E0502060401010101" pitchFamily="34" charset="-79"/>
              </a:rPr>
              <a:t>פעילות המשרד לשנת 2019</a:t>
            </a:r>
          </a:p>
        </p:txBody>
      </p:sp>
      <p:sp>
        <p:nvSpPr>
          <p:cNvPr id="3" name="מציין מיקום תוכן 2"/>
          <p:cNvSpPr>
            <a:spLocks noGrp="1"/>
          </p:cNvSpPr>
          <p:nvPr>
            <p:ph idx="1"/>
          </p:nvPr>
        </p:nvSpPr>
        <p:spPr>
          <a:xfrm>
            <a:off x="0" y="1121434"/>
            <a:ext cx="9644332" cy="4768619"/>
          </a:xfrm>
        </p:spPr>
        <p:txBody>
          <a:bodyPr>
            <a:noAutofit/>
          </a:bodyPr>
          <a:lstStyle/>
          <a:p>
            <a:pPr marL="0" lvl="0" indent="0">
              <a:buNone/>
            </a:pPr>
            <a:r>
              <a:rPr lang="he-IL" sz="1600" b="1" u="sng" dirty="0">
                <a:solidFill>
                  <a:schemeClr val="tx1"/>
                </a:solidFill>
                <a:latin typeface="David" panose="020E0502060401010101" pitchFamily="34" charset="-79"/>
                <a:cs typeface="David" panose="020E0502060401010101" pitchFamily="34" charset="-79"/>
              </a:rPr>
              <a:t>התנעת מנגנון תמיכות: </a:t>
            </a:r>
            <a:endParaRPr lang="en-US" sz="1600" u="sng" dirty="0">
              <a:solidFill>
                <a:schemeClr val="tx1"/>
              </a:solidFill>
              <a:latin typeface="David" panose="020E0502060401010101" pitchFamily="34" charset="-79"/>
              <a:cs typeface="David" panose="020E0502060401010101" pitchFamily="34" charset="-79"/>
            </a:endParaRPr>
          </a:p>
          <a:p>
            <a:pPr marL="0" lvl="0" indent="0">
              <a:buNone/>
            </a:pPr>
            <a:r>
              <a:rPr lang="he-IL" sz="1600" dirty="0">
                <a:solidFill>
                  <a:schemeClr val="tx1"/>
                </a:solidFill>
                <a:latin typeface="David" panose="020E0502060401010101" pitchFamily="34" charset="-79"/>
                <a:cs typeface="David" panose="020E0502060401010101" pitchFamily="34" charset="-79"/>
              </a:rPr>
              <a:t>במהלך 2019, הפיץ המשרד שתי תכניות תמיכות המיועדות לארגונים מחוץ לישראל, לטובת המלחמה בדה-לגיטימציה:</a:t>
            </a:r>
          </a:p>
          <a:p>
            <a:pPr marL="0" lvl="0" indent="0">
              <a:buNone/>
            </a:pPr>
            <a:r>
              <a:rPr lang="he-IL" sz="1600" dirty="0">
                <a:solidFill>
                  <a:schemeClr val="tx1"/>
                </a:solidFill>
                <a:latin typeface="David" panose="020E0502060401010101" pitchFamily="34" charset="-79"/>
                <a:cs typeface="David" panose="020E0502060401010101" pitchFamily="34" charset="-79"/>
              </a:rPr>
              <a:t>[1] מבחני תמיכה לביצוע אירועי שטח פרו-ישראלים באזורים </a:t>
            </a:r>
            <a:r>
              <a:rPr lang="he-IL" sz="1600" dirty="0" err="1">
                <a:solidFill>
                  <a:schemeClr val="tx1"/>
                </a:solidFill>
                <a:latin typeface="David" panose="020E0502060401010101" pitchFamily="34" charset="-79"/>
                <a:cs typeface="David" panose="020E0502060401010101" pitchFamily="34" charset="-79"/>
              </a:rPr>
              <a:t>מאותגרי</a:t>
            </a:r>
            <a:r>
              <a:rPr lang="he-IL" sz="1600" dirty="0">
                <a:solidFill>
                  <a:schemeClr val="tx1"/>
                </a:solidFill>
                <a:latin typeface="David" panose="020E0502060401010101" pitchFamily="34" charset="-79"/>
                <a:cs typeface="David" panose="020E0502060401010101" pitchFamily="34" charset="-79"/>
              </a:rPr>
              <a:t> </a:t>
            </a:r>
            <a:r>
              <a:rPr lang="he-IL" sz="1600" dirty="0" err="1" smtClean="0">
                <a:solidFill>
                  <a:schemeClr val="tx1"/>
                </a:solidFill>
                <a:latin typeface="David" panose="020E0502060401010101" pitchFamily="34" charset="-79"/>
                <a:cs typeface="David" panose="020E0502060401010101" pitchFamily="34" charset="-79"/>
              </a:rPr>
              <a:t>דל"ג</a:t>
            </a:r>
            <a:r>
              <a:rPr lang="he-IL" sz="1600" dirty="0" smtClean="0">
                <a:solidFill>
                  <a:schemeClr val="tx1"/>
                </a:solidFill>
                <a:latin typeface="David" panose="020E0502060401010101" pitchFamily="34" charset="-79"/>
                <a:cs typeface="David" panose="020E0502060401010101" pitchFamily="34" charset="-79"/>
              </a:rPr>
              <a:t> </a:t>
            </a:r>
            <a:r>
              <a:rPr lang="he-IL" sz="1600" dirty="0">
                <a:solidFill>
                  <a:schemeClr val="tx1"/>
                </a:solidFill>
                <a:latin typeface="David" panose="020E0502060401010101" pitchFamily="34" charset="-79"/>
                <a:cs typeface="David" panose="020E0502060401010101" pitchFamily="34" charset="-79"/>
              </a:rPr>
              <a:t>ברחבי העולם, במטרה לעודד פעילות פרו-ישראלית. אירועי השטח יצאו אל הפועל בשנת 2019 והכספים בגינם חולקו.</a:t>
            </a:r>
          </a:p>
          <a:p>
            <a:pPr marL="0" lvl="0" indent="0" algn="just">
              <a:buNone/>
            </a:pPr>
            <a:r>
              <a:rPr lang="he-IL" sz="1600" dirty="0">
                <a:solidFill>
                  <a:schemeClr val="tx1"/>
                </a:solidFill>
                <a:latin typeface="David" panose="020E0502060401010101" pitchFamily="34" charset="-79"/>
                <a:cs typeface="David" panose="020E0502060401010101" pitchFamily="34" charset="-79"/>
              </a:rPr>
              <a:t>[2] מבחני תמיכה בנושא יזומות דיגיטליות פרו-ישראליות, במטרה להגביר את התמיכה במדינת ישראל ברשתות החברתיות וליצור דעת קהל חיובית בהקשר הישראלי ברשת. בשל המצב המדיני ובהיעדר תקציב, הפעילויות במסגרת מבחנים אלו לא יצאו אל הפועל. </a:t>
            </a:r>
          </a:p>
          <a:p>
            <a:pPr marL="0" lvl="0" indent="0">
              <a:buNone/>
            </a:pPr>
            <a:endParaRPr lang="he-IL" sz="1600"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r>
              <a:rPr lang="he-IL" sz="1600" b="1" u="sng" dirty="0">
                <a:solidFill>
                  <a:schemeClr val="tx1"/>
                </a:solidFill>
                <a:latin typeface="David" panose="020E0502060401010101" pitchFamily="34" charset="-79"/>
                <a:cs typeface="David" panose="020E0502060401010101" pitchFamily="34" charset="-79"/>
              </a:rPr>
              <a:t>תודעה והנעת המונים ברשת: </a:t>
            </a:r>
            <a:endParaRPr lang="en-US" sz="1600" u="sng"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r>
              <a:rPr lang="he-IL" sz="1600" dirty="0">
                <a:solidFill>
                  <a:schemeClr val="tx1"/>
                </a:solidFill>
                <a:latin typeface="David" panose="020E0502060401010101" pitchFamily="34" charset="-79"/>
                <a:cs typeface="David" panose="020E0502060401010101" pitchFamily="34" charset="-79"/>
              </a:rPr>
              <a:t>המשרד הקים את מערך </a:t>
            </a:r>
            <a:r>
              <a:rPr lang="en-US" sz="1600" dirty="0">
                <a:solidFill>
                  <a:schemeClr val="tx1"/>
                </a:solidFill>
                <a:latin typeface="David" panose="020E0502060401010101" pitchFamily="34" charset="-79"/>
                <a:cs typeface="David" panose="020E0502060401010101" pitchFamily="34" charset="-79"/>
              </a:rPr>
              <a:t>IL</a:t>
            </a:r>
            <a:r>
              <a:rPr lang="he-IL" sz="1600" dirty="0">
                <a:solidFill>
                  <a:schemeClr val="tx1"/>
                </a:solidFill>
                <a:latin typeface="David" panose="020E0502060401010101" pitchFamily="34" charset="-79"/>
                <a:cs typeface="David" panose="020E0502060401010101" pitchFamily="34" charset="-79"/>
              </a:rPr>
              <a:t>4, תשתית דיגיטלית (אתר וערוצי מדיה חברתית) שנועדה לרכז את הפעילות הפרו-ישראלית נגד הדה-לגיטימציה לישראל ברשת. מדובר במערך תשתיתי דיגיטלי בשפות אנגלית ועברית: </a:t>
            </a:r>
            <a:endParaRPr lang="en-US" sz="1600"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r>
              <a:rPr lang="he-IL" sz="1600" dirty="0">
                <a:solidFill>
                  <a:schemeClr val="tx1"/>
                </a:solidFill>
                <a:latin typeface="David" panose="020E0502060401010101" pitchFamily="34" charset="-79"/>
                <a:cs typeface="David" panose="020E0502060401010101" pitchFamily="34" charset="-79"/>
              </a:rPr>
              <a:t>המערך באנגלית, אשר הוקם ב-2018 מהווה מקור מידע של המשרד מול עיתונות זרה והרשת הפרו-ישראלית ברחבי העולם –  </a:t>
            </a:r>
            <a:r>
              <a:rPr lang="en-US" sz="1600" dirty="0">
                <a:solidFill>
                  <a:schemeClr val="tx1"/>
                </a:solidFill>
                <a:latin typeface="David" panose="020E0502060401010101" pitchFamily="34" charset="-79"/>
                <a:cs typeface="David" panose="020E0502060401010101" pitchFamily="34" charset="-79"/>
                <a:hlinkClick r:id="rId2"/>
              </a:rPr>
              <a:t>https://4il.org.il/</a:t>
            </a:r>
            <a:endParaRPr lang="en-US" sz="1600"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r>
              <a:rPr lang="he-IL" sz="1600" dirty="0">
                <a:solidFill>
                  <a:schemeClr val="tx1"/>
                </a:solidFill>
                <a:latin typeface="David" panose="020E0502060401010101" pitchFamily="34" charset="-79"/>
                <a:cs typeface="David" panose="020E0502060401010101" pitchFamily="34" charset="-79"/>
              </a:rPr>
              <a:t>המערך בעברית אשר הוקם במהלך 2018 ופורסם לציבור ב-2019 מהווה מוקד ידע והנעה לפעילות של הציבור הישראלי – </a:t>
            </a:r>
            <a:r>
              <a:rPr lang="en-US" sz="1600" dirty="0">
                <a:solidFill>
                  <a:schemeClr val="tx1"/>
                </a:solidFill>
                <a:latin typeface="David" panose="020E0502060401010101" pitchFamily="34" charset="-79"/>
                <a:cs typeface="David" panose="020E0502060401010101" pitchFamily="34" charset="-79"/>
                <a:hlinkClick r:id="rId3"/>
              </a:rPr>
              <a:t>https://4il.org.il/he/</a:t>
            </a:r>
            <a:endParaRPr lang="en-US" sz="1600" dirty="0">
              <a:solidFill>
                <a:schemeClr val="tx1"/>
              </a:solidFill>
              <a:latin typeface="David" panose="020E0502060401010101" pitchFamily="34" charset="-79"/>
              <a:cs typeface="David" panose="020E0502060401010101" pitchFamily="34" charset="-79"/>
            </a:endParaRPr>
          </a:p>
          <a:p>
            <a:pPr marL="0" lvl="0" indent="0" defTabSz="488950">
              <a:lnSpc>
                <a:spcPct val="90000"/>
              </a:lnSpc>
              <a:spcBef>
                <a:spcPct val="0"/>
              </a:spcBef>
              <a:spcAft>
                <a:spcPct val="35000"/>
              </a:spcAft>
              <a:buNone/>
            </a:pPr>
            <a:endParaRPr lang="he-IL" sz="1600"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37066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02264" y="0"/>
            <a:ext cx="8596668" cy="1320800"/>
          </a:xfrm>
        </p:spPr>
        <p:txBody>
          <a:bodyPr>
            <a:normAutofit/>
          </a:bodyPr>
          <a:lstStyle/>
          <a:p>
            <a:pPr algn="r"/>
            <a:r>
              <a:rPr lang="he-IL" sz="6600" b="1" u="sng" dirty="0">
                <a:solidFill>
                  <a:schemeClr val="tx1"/>
                </a:solidFill>
                <a:latin typeface="David" panose="020E0502060401010101" pitchFamily="34" charset="-79"/>
                <a:cs typeface="David" panose="020E0502060401010101" pitchFamily="34" charset="-79"/>
              </a:rPr>
              <a:t>פעילות המשרד לשנת 2020</a:t>
            </a:r>
          </a:p>
        </p:txBody>
      </p:sp>
      <p:sp>
        <p:nvSpPr>
          <p:cNvPr id="3" name="מציין מיקום תוכן 2"/>
          <p:cNvSpPr>
            <a:spLocks noGrp="1"/>
          </p:cNvSpPr>
          <p:nvPr>
            <p:ph idx="1"/>
          </p:nvPr>
        </p:nvSpPr>
        <p:spPr>
          <a:xfrm>
            <a:off x="0" y="1410146"/>
            <a:ext cx="9601196" cy="5706646"/>
          </a:xfrm>
        </p:spPr>
        <p:txBody>
          <a:bodyPr>
            <a:noAutofit/>
          </a:bodyPr>
          <a:lstStyle/>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מאבק בדה-לגיטימציה למדינת ישראל תוך מתן דגש להסתה נגדה ולשיח השנאה ברשתות החברתיות. </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מאבק </a:t>
            </a:r>
            <a:r>
              <a:rPr lang="he-IL" dirty="0" err="1">
                <a:solidFill>
                  <a:schemeClr val="tx1"/>
                </a:solidFill>
                <a:latin typeface="David" panose="020E0502060401010101" pitchFamily="34" charset="-79"/>
                <a:cs typeface="David" panose="020E0502060401010101" pitchFamily="34" charset="-79"/>
              </a:rPr>
              <a:t>בחרמות</a:t>
            </a:r>
            <a:r>
              <a:rPr lang="he-IL" dirty="0">
                <a:solidFill>
                  <a:schemeClr val="tx1"/>
                </a:solidFill>
                <a:latin typeface="David" panose="020E0502060401010101" pitchFamily="34" charset="-79"/>
                <a:cs typeface="David" panose="020E0502060401010101" pitchFamily="34" charset="-79"/>
              </a:rPr>
              <a:t> הכלכליים כנגד חברות ותוצרת ישראלית, בדגש על הרשימה השחורה של מועצת זכויות האדם של האו"ם.</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התמודדות עם אפשרות להחלטה כנגד ישראל בבית הדין הפלילי הבין לאומי בהאג.</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חיזוק הלגיטימציה לקיומה של מדינת ישראל, בדגש על הרשתות החברתיות. </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רתימת הקהל הישראלי לקחת חלק בפעילות לחיזוק הלגיטימציה למדינת ישראל. </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סיוע למימוש פעילות הרשת הפרו ישראלית, בדגש על פעילות בעקבות משבר הקורונה. </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הגברת פעילות בנושא מימון מדינתי לגורמי דה-לגיטימציה (מחקר ופרסום דו"ח "כספי הדמים").</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פעילות בנושא אנטישמיות בתקופת הקורונה (מחקר ופרסום דו"ח "נגיף השנאה")</a:t>
            </a:r>
          </a:p>
          <a:p>
            <a:pPr lvl="0">
              <a:buFont typeface="Wingdings" panose="05000000000000000000" pitchFamily="2" charset="2"/>
              <a:buChar char="Ø"/>
            </a:pPr>
            <a:r>
              <a:rPr lang="he-IL" dirty="0">
                <a:solidFill>
                  <a:schemeClr val="tx1"/>
                </a:solidFill>
                <a:latin typeface="David" panose="020E0502060401010101" pitchFamily="34" charset="-79"/>
                <a:cs typeface="David" panose="020E0502060401010101" pitchFamily="34" charset="-79"/>
              </a:rPr>
              <a:t>קמפיין נגד אנטישמיות </a:t>
            </a:r>
            <a:r>
              <a:rPr lang="he-IL" dirty="0" err="1">
                <a:solidFill>
                  <a:schemeClr val="tx1"/>
                </a:solidFill>
                <a:latin typeface="David" panose="020E0502060401010101" pitchFamily="34" charset="-79"/>
                <a:cs typeface="David" panose="020E0502060401010101" pitchFamily="34" charset="-79"/>
              </a:rPr>
              <a:t>ופייק</a:t>
            </a:r>
            <a:r>
              <a:rPr lang="he-IL" dirty="0">
                <a:solidFill>
                  <a:schemeClr val="tx1"/>
                </a:solidFill>
                <a:latin typeface="David" panose="020E0502060401010101" pitchFamily="34" charset="-79"/>
                <a:cs typeface="David" panose="020E0502060401010101" pitchFamily="34" charset="-79"/>
              </a:rPr>
              <a:t> ניוז בתקופת הקורונה.</a:t>
            </a:r>
          </a:p>
        </p:txBody>
      </p:sp>
    </p:spTree>
    <p:extLst>
      <p:ext uri="{BB962C8B-B14F-4D97-AF65-F5344CB8AC3E}">
        <p14:creationId xmlns:p14="http://schemas.microsoft.com/office/powerpoint/2010/main" val="2189783861"/>
      </p:ext>
    </p:extLst>
  </p:cSld>
  <p:clrMapOvr>
    <a:masterClrMapping/>
  </p:clrMapOvr>
</p:sld>
</file>

<file path=ppt/theme/theme1.xml><?xml version="1.0" encoding="utf-8"?>
<a:theme xmlns:a="http://schemas.openxmlformats.org/drawingml/2006/main" name="פיאה">
  <a:themeElements>
    <a:clrScheme name="ירוק כחול">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1007</TotalTime>
  <Words>1548</Words>
  <Application>Microsoft Office PowerPoint</Application>
  <PresentationFormat>מסך רחב</PresentationFormat>
  <Paragraphs>205</Paragraphs>
  <Slides>17</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17</vt:i4>
      </vt:variant>
    </vt:vector>
  </HeadingPairs>
  <TitlesOfParts>
    <vt:vector size="24" baseType="lpstr">
      <vt:lpstr>Arial</vt:lpstr>
      <vt:lpstr>David</vt:lpstr>
      <vt:lpstr>Gisha</vt:lpstr>
      <vt:lpstr>Trebuchet MS</vt:lpstr>
      <vt:lpstr>Wingdings</vt:lpstr>
      <vt:lpstr>Wingdings 3</vt:lpstr>
      <vt:lpstr>פיאה</vt:lpstr>
      <vt:lpstr>מצגת של PowerPoint</vt:lpstr>
      <vt:lpstr>תוכן עניינים</vt:lpstr>
      <vt:lpstr>מבנה המשרד</vt:lpstr>
      <vt:lpstr>תפקידים בכירים במשרד</vt:lpstr>
      <vt:lpstr>תחומי אחריות המשרד</vt:lpstr>
      <vt:lpstr>פעילות המשרד לשנת 2019</vt:lpstr>
      <vt:lpstr>פעילות המשרד לשנת 2019</vt:lpstr>
      <vt:lpstr>פעילות המשרד לשנת 2019</vt:lpstr>
      <vt:lpstr>פעילות המשרד לשנת 2020</vt:lpstr>
      <vt:lpstr>תקציב המשרד</vt:lpstr>
      <vt:lpstr>מידע לציבור שפרסם המשרד</vt:lpstr>
      <vt:lpstr>שונות</vt:lpstr>
      <vt:lpstr>דיווח הממונה על העמדת  המידע לציבור</vt:lpstr>
      <vt:lpstr>דיווח הממונה על העמדת המידע לציבור</vt:lpstr>
      <vt:lpstr>דיווח הממונה על העמדת המידע לציבור</vt:lpstr>
      <vt:lpstr>דיווח הממונה על העמדת המידע לציבור</vt:lpstr>
      <vt:lpstr>פרטי קשר</vt:lpstr>
    </vt:vector>
  </TitlesOfParts>
  <Company>PMO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אירנה צפלביץ</dc:creator>
  <cp:lastModifiedBy>אירנה צפלביץ</cp:lastModifiedBy>
  <cp:revision>53</cp:revision>
  <dcterms:created xsi:type="dcterms:W3CDTF">2020-09-07T13:42:16Z</dcterms:created>
  <dcterms:modified xsi:type="dcterms:W3CDTF">2020-09-22T05:43:10Z</dcterms:modified>
</cp:coreProperties>
</file>