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7" r:id="rId2"/>
    <p:sldId id="365" r:id="rId3"/>
    <p:sldId id="416" r:id="rId4"/>
    <p:sldId id="417" r:id="rId5"/>
    <p:sldId id="418" r:id="rId6"/>
    <p:sldId id="420" r:id="rId7"/>
    <p:sldId id="422" r:id="rId8"/>
    <p:sldId id="442" r:id="rId9"/>
    <p:sldId id="444" r:id="rId10"/>
    <p:sldId id="345" r:id="rId11"/>
    <p:sldId id="423" r:id="rId12"/>
    <p:sldId id="454" r:id="rId13"/>
    <p:sldId id="465" r:id="rId14"/>
    <p:sldId id="347" r:id="rId15"/>
    <p:sldId id="438" r:id="rId16"/>
    <p:sldId id="439" r:id="rId17"/>
    <p:sldId id="455" r:id="rId18"/>
    <p:sldId id="445" r:id="rId19"/>
    <p:sldId id="446" r:id="rId20"/>
    <p:sldId id="447" r:id="rId21"/>
    <p:sldId id="430" r:id="rId22"/>
    <p:sldId id="434" r:id="rId23"/>
    <p:sldId id="437" r:id="rId24"/>
    <p:sldId id="476" r:id="rId25"/>
    <p:sldId id="467" r:id="rId26"/>
    <p:sldId id="368" r:id="rId27"/>
    <p:sldId id="450" r:id="rId28"/>
    <p:sldId id="469" r:id="rId29"/>
    <p:sldId id="470" r:id="rId30"/>
    <p:sldId id="452" r:id="rId31"/>
    <p:sldId id="458" r:id="rId32"/>
    <p:sldId id="411" r:id="rId33"/>
    <p:sldId id="408" r:id="rId34"/>
    <p:sldId id="456" r:id="rId35"/>
    <p:sldId id="457" r:id="rId36"/>
    <p:sldId id="473" r:id="rId37"/>
    <p:sldId id="474" r:id="rId38"/>
    <p:sldId id="427" r:id="rId39"/>
    <p:sldId id="459" r:id="rId40"/>
    <p:sldId id="311" r:id="rId41"/>
  </p:sldIdLst>
  <p:sldSz cx="9144000" cy="6858000" type="screen4x3"/>
  <p:notesSz cx="6670675" cy="9929813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BF33"/>
    <a:srgbClr val="00CC00"/>
    <a:srgbClr val="FF9933"/>
    <a:srgbClr val="FF6699"/>
    <a:srgbClr val="5481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סגנון כהה 2 - הדגשה 5/הדגשה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353" autoAdjust="0"/>
    <p:restoredTop sz="95161" autoAdjust="0"/>
  </p:normalViewPr>
  <p:slideViewPr>
    <p:cSldViewPr>
      <p:cViewPr>
        <p:scale>
          <a:sx n="80" d="100"/>
          <a:sy n="80" d="100"/>
        </p:scale>
        <p:origin x="-1134" y="-6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_____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addie\Local%20Settings\Temporary%20Internet%20Files\Content.Outlook\G87O0A9G\&#1508;&#1490;&#1497;&#1506;&#1514;%20&#1506;%2020%20&#1493;&#1506;%2024%20&#1489;&#1512;&#1510;&#1493;&#1506;&#1493;&#1514;%20&#1492;&#1495;&#1491;&#1513;&#1493;&#1514;%20&#1489;&#1512;&#1513;&#1514;%202011-2012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__________Microsoft_Excel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_____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323567657133869E-2"/>
          <c:y val="0.11113222385266285"/>
          <c:w val="0.95209444766532736"/>
          <c:h val="0.7811068299840957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ערוץ 24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cat>
            <c:strRef>
              <c:f>גיליון1!$A$2:$A$3</c:f>
              <c:strCache>
                <c:ptCount val="2"/>
                <c:pt idx="0">
                  <c:v>ימי רשת </c:v>
                </c:pt>
                <c:pt idx="1">
                  <c:v>ימי קשת </c:v>
                </c:pt>
              </c:strCache>
            </c:strRef>
          </c:cat>
          <c:val>
            <c:numRef>
              <c:f>גיליון1!$B$2:$B$3</c:f>
              <c:numCache>
                <c:formatCode>General</c:formatCode>
                <c:ptCount val="2"/>
                <c:pt idx="0">
                  <c:v>1.8</c:v>
                </c:pt>
                <c:pt idx="1">
                  <c:v>0.4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3606656"/>
        <c:axId val="113608192"/>
        <c:axId val="0"/>
      </c:bar3DChart>
      <c:catAx>
        <c:axId val="113606656"/>
        <c:scaling>
          <c:orientation val="minMax"/>
        </c:scaling>
        <c:delete val="0"/>
        <c:axPos val="b"/>
        <c:majorTickMark val="out"/>
        <c:minorTickMark val="none"/>
        <c:tickLblPos val="nextTo"/>
        <c:crossAx val="113608192"/>
        <c:crosses val="autoZero"/>
        <c:auto val="1"/>
        <c:lblAlgn val="ctr"/>
        <c:lblOffset val="100"/>
        <c:noMultiLvlLbl val="0"/>
      </c:catAx>
      <c:valAx>
        <c:axId val="1136081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3606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968517444890896E-2"/>
          <c:y val="0.20598579173513051"/>
          <c:w val="0.95209444766532736"/>
          <c:h val="0.6862532621016280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ערוץ 20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cat>
            <c:strRef>
              <c:f>גיליון1!$A$2:$A$3</c:f>
              <c:strCache>
                <c:ptCount val="2"/>
                <c:pt idx="0">
                  <c:v>ימי רשת </c:v>
                </c:pt>
                <c:pt idx="1">
                  <c:v>ימי קשת </c:v>
                </c:pt>
              </c:strCache>
            </c:strRef>
          </c:cat>
          <c:val>
            <c:numRef>
              <c:f>גיליון1!$B$2:$B$3</c:f>
              <c:numCache>
                <c:formatCode>General</c:formatCode>
                <c:ptCount val="2"/>
                <c:pt idx="0">
                  <c:v>2.9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8973056"/>
        <c:axId val="168974592"/>
        <c:axId val="0"/>
      </c:bar3DChart>
      <c:catAx>
        <c:axId val="1689730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e-IL"/>
          </a:p>
        </c:txPr>
        <c:crossAx val="168974592"/>
        <c:crosses val="autoZero"/>
        <c:auto val="1"/>
        <c:lblAlgn val="ctr"/>
        <c:lblOffset val="100"/>
        <c:noMultiLvlLbl val="0"/>
      </c:catAx>
      <c:valAx>
        <c:axId val="1689745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8973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ע.2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2"/>
            <c:invertIfNegative val="0"/>
            <c:bubble3D val="0"/>
            <c:spPr>
              <a:solidFill>
                <a:srgbClr val="7CBF33"/>
              </a:solidFill>
            </c:spPr>
          </c:dPt>
          <c:dPt>
            <c:idx val="3"/>
            <c:invertIfNegative val="0"/>
            <c:bubble3D val="0"/>
            <c:spPr>
              <a:solidFill>
                <a:srgbClr val="7CBF33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דה ווייס</c:v>
                </c:pt>
                <c:pt idx="1">
                  <c:v>המירוץ למיליון 2011</c:v>
                </c:pt>
                <c:pt idx="2">
                  <c:v>כוכב נולד 9</c:v>
                </c:pt>
                <c:pt idx="3">
                  <c:v>כוכב נולד 10 (עד 26.6.12)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34.9</c:v>
                </c:pt>
                <c:pt idx="1">
                  <c:v>31.4</c:v>
                </c:pt>
                <c:pt idx="2">
                  <c:v>29.5</c:v>
                </c:pt>
                <c:pt idx="3">
                  <c:v>29.3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ע.24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דה ווייס</c:v>
                </c:pt>
                <c:pt idx="1">
                  <c:v>המירוץ למיליון 2011</c:v>
                </c:pt>
                <c:pt idx="2">
                  <c:v>כוכב נולד 9</c:v>
                </c:pt>
                <c:pt idx="3">
                  <c:v>כוכב נולד 10 (עד 26.6.12)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1.2</c:v>
                </c:pt>
                <c:pt idx="2">
                  <c:v>0.4</c:v>
                </c:pt>
                <c:pt idx="3">
                  <c:v>0.2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ע.20.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דה ווייס</c:v>
                </c:pt>
                <c:pt idx="1">
                  <c:v>המירוץ למיליון 2011</c:v>
                </c:pt>
                <c:pt idx="2">
                  <c:v>כוכב נולד 9</c:v>
                </c:pt>
                <c:pt idx="3">
                  <c:v>כוכב נולד 10 (עד 26.6.12)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</c:v>
                </c:pt>
                <c:pt idx="1">
                  <c:v>0.7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738240"/>
        <c:axId val="175756416"/>
      </c:barChart>
      <c:catAx>
        <c:axId val="1757382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he-IL"/>
          </a:p>
        </c:txPr>
        <c:crossAx val="175756416"/>
        <c:crosses val="autoZero"/>
        <c:auto val="1"/>
        <c:lblAlgn val="ctr"/>
        <c:lblOffset val="100"/>
        <c:noMultiLvlLbl val="0"/>
      </c:catAx>
      <c:valAx>
        <c:axId val="1757564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757382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he-IL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13251902563259391"/>
          <c:w val="0.96944444444444444"/>
          <c:h val="0.777919151127948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קשת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sz="2000" b="1"/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גיליון1!$A$2:$A$3</c:f>
              <c:strCache>
                <c:ptCount val="2"/>
                <c:pt idx="0">
                  <c:v>ע.20 פתוח (2/1/2012,9/1/2012)</c:v>
                </c:pt>
                <c:pt idx="1">
                  <c:v>ע.20 סגור (16/1-26/3/12, ימי שני)</c:v>
                </c:pt>
              </c:strCache>
            </c:strRef>
          </c:cat>
          <c:val>
            <c:numRef>
              <c:f>גיליון1!$B$2:$B$3</c:f>
              <c:numCache>
                <c:formatCode>General</c:formatCode>
                <c:ptCount val="2"/>
                <c:pt idx="0">
                  <c:v>17.600000000000001</c:v>
                </c:pt>
                <c:pt idx="1">
                  <c:v>27.8</c:v>
                </c:pt>
              </c:numCache>
            </c:numRef>
          </c:val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ערוץ 20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גיליון1!$A$2:$A$3</c:f>
              <c:strCache>
                <c:ptCount val="2"/>
                <c:pt idx="0">
                  <c:v>ע.20 פתוח (2/1/2012,9/1/2012)</c:v>
                </c:pt>
                <c:pt idx="1">
                  <c:v>ע.20 סגור (16/1-26/3/12, ימי שני)</c:v>
                </c:pt>
              </c:strCache>
            </c:strRef>
          </c:cat>
          <c:val>
            <c:numRef>
              <c:f>גיליון1!$C$2:$C$3</c:f>
              <c:numCache>
                <c:formatCode>General</c:formatCode>
                <c:ptCount val="2"/>
                <c:pt idx="0">
                  <c:v>4.5</c:v>
                </c:pt>
                <c:pt idx="1">
                  <c:v>1.3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4176896"/>
        <c:axId val="160863744"/>
      </c:barChart>
      <c:catAx>
        <c:axId val="1541768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he-IL"/>
          </a:p>
        </c:txPr>
        <c:crossAx val="160863744"/>
        <c:crosses val="autoZero"/>
        <c:auto val="1"/>
        <c:lblAlgn val="ctr"/>
        <c:lblOffset val="100"/>
        <c:noMultiLvlLbl val="0"/>
      </c:catAx>
      <c:valAx>
        <c:axId val="1608637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41768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5296996357478052"/>
          <c:y val="0.31560730765188394"/>
          <c:w val="0.24502946366663222"/>
          <c:h val="8.19634431384731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רשת 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גיליון1!$A$2:$A$3</c:f>
              <c:strCache>
                <c:ptCount val="2"/>
                <c:pt idx="0">
                  <c:v>דקות פרסום ע.2 Q1</c:v>
                </c:pt>
                <c:pt idx="1">
                  <c:v>דקות פרסום ע.24 Q1</c:v>
                </c:pt>
              </c:strCache>
            </c:strRef>
          </c:cat>
          <c:val>
            <c:numRef>
              <c:f>גיליון1!$B$2:$B$3</c:f>
              <c:numCache>
                <c:formatCode>General</c:formatCode>
                <c:ptCount val="2"/>
                <c:pt idx="0">
                  <c:v>29.7</c:v>
                </c:pt>
                <c:pt idx="1">
                  <c:v>8.5</c:v>
                </c:pt>
              </c:numCache>
            </c:numRef>
          </c:val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קשת 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גיליון1!$A$2:$A$3</c:f>
              <c:strCache>
                <c:ptCount val="2"/>
                <c:pt idx="0">
                  <c:v>דקות פרסום ע.2 Q1</c:v>
                </c:pt>
                <c:pt idx="1">
                  <c:v>דקות פרסום ע.24 Q1</c:v>
                </c:pt>
              </c:strCache>
            </c:strRef>
          </c:cat>
          <c:val>
            <c:numRef>
              <c:f>גיליון1!$C$2:$C$3</c:f>
              <c:numCache>
                <c:formatCode>General</c:formatCode>
                <c:ptCount val="2"/>
                <c:pt idx="0">
                  <c:v>27.9</c:v>
                </c:pt>
                <c:pt idx="1">
                  <c:v>32.799999999999997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3709824"/>
        <c:axId val="113711360"/>
      </c:barChart>
      <c:catAx>
        <c:axId val="1137098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he-IL"/>
          </a:p>
        </c:txPr>
        <c:crossAx val="113711360"/>
        <c:crosses val="autoZero"/>
        <c:auto val="1"/>
        <c:lblAlgn val="ctr"/>
        <c:lblOffset val="100"/>
        <c:noMultiLvlLbl val="0"/>
      </c:catAx>
      <c:valAx>
        <c:axId val="1137113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37098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8081358107298899"/>
          <c:h val="0.86140280282261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ממוצע דקות לפי יום בשבוע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</c:dPt>
          <c:cat>
            <c:strRef>
              <c:f>גיליון1!$A$2:$A$8</c:f>
              <c:strCache>
                <c:ptCount val="7"/>
                <c:pt idx="0">
                  <c:v>א'</c:v>
                </c:pt>
                <c:pt idx="1">
                  <c:v>ב'</c:v>
                </c:pt>
                <c:pt idx="2">
                  <c:v>ג'</c:v>
                </c:pt>
                <c:pt idx="3">
                  <c:v>ד'</c:v>
                </c:pt>
                <c:pt idx="4">
                  <c:v>ה'</c:v>
                </c:pt>
                <c:pt idx="5">
                  <c:v>ו'</c:v>
                </c:pt>
                <c:pt idx="6">
                  <c:v>ש'</c:v>
                </c:pt>
              </c:strCache>
            </c:strRef>
          </c:cat>
          <c:val>
            <c:numRef>
              <c:f>גיליון1!$B$2:$B$8</c:f>
              <c:numCache>
                <c:formatCode>General</c:formatCode>
                <c:ptCount val="7"/>
                <c:pt idx="0">
                  <c:v>31.9</c:v>
                </c:pt>
                <c:pt idx="1">
                  <c:v>34.299999999999997</c:v>
                </c:pt>
                <c:pt idx="2">
                  <c:v>33.5</c:v>
                </c:pt>
                <c:pt idx="3">
                  <c:v>18.899999999999999</c:v>
                </c:pt>
                <c:pt idx="4">
                  <c:v>13.6</c:v>
                </c:pt>
                <c:pt idx="5">
                  <c:v>17.600000000000001</c:v>
                </c:pt>
                <c:pt idx="6">
                  <c:v>12.9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5553920"/>
        <c:axId val="175555712"/>
      </c:barChart>
      <c:catAx>
        <c:axId val="17555392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75555712"/>
        <c:crosses val="autoZero"/>
        <c:auto val="1"/>
        <c:lblAlgn val="ctr"/>
        <c:lblOffset val="100"/>
        <c:noMultiLvlLbl val="0"/>
      </c:catAx>
      <c:valAx>
        <c:axId val="1755557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555392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he-I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34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'[פגיעת ע 20 וע 24 ברצועות החדשות ברשת 2011-2012.xlsx]חדשות לפי חודשים'!$J$22</c:f>
              <c:strCache>
                <c:ptCount val="1"/>
                <c:pt idx="0">
                  <c:v>קשת</c:v>
                </c:pt>
              </c:strCache>
            </c:strRef>
          </c:tx>
          <c:spPr>
            <a:solidFill>
              <a:srgbClr val="4FCF0F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9966334977455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797075457224329E-3"/>
                  <c:y val="-2.9949502466183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797075457224329E-3"/>
                  <c:y val="-2.6621779969940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0"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'[פגיעת ע 20 וע 24 ברצועות החדשות ברשת 2011-2012.xlsx]חדשות לפי חודשים'!$I$23:$I$25</c:f>
              <c:numCache>
                <c:formatCode>mmm\-yy</c:formatCode>
                <c:ptCount val="3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</c:numCache>
            </c:numRef>
          </c:cat>
          <c:val>
            <c:numRef>
              <c:f>'[פגיעת ע 20 וע 24 ברצועות החדשות ברשת 2011-2012.xlsx]חדשות לפי חודשים'!$J$23:$J$25</c:f>
              <c:numCache>
                <c:formatCode>General</c:formatCode>
                <c:ptCount val="3"/>
                <c:pt idx="0">
                  <c:v>26.1</c:v>
                </c:pt>
                <c:pt idx="1">
                  <c:v>26.4</c:v>
                </c:pt>
                <c:pt idx="2">
                  <c:v>25.5</c:v>
                </c:pt>
              </c:numCache>
            </c:numRef>
          </c:val>
        </c:ser>
        <c:ser>
          <c:idx val="1"/>
          <c:order val="1"/>
          <c:tx>
            <c:strRef>
              <c:f>'[פגיעת ע 20 וע 24 ברצועות החדשות ברשת 2011-2012.xlsx]חדשות לפי חודשים'!$K$22</c:f>
              <c:strCache>
                <c:ptCount val="1"/>
                <c:pt idx="0">
                  <c:v>רשת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2.0156622809105868E-2"/>
                  <c:y val="-2.6621779969940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437660365779463E-2"/>
                  <c:y val="-6.65544499248511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117367911501896E-2"/>
                  <c:y val="-1.3310889984970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0"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'[פגיעת ע 20 וע 24 ברצועות החדשות ברשת 2011-2012.xlsx]חדשות לפי חודשים'!$I$23:$I$25</c:f>
              <c:numCache>
                <c:formatCode>mmm\-yy</c:formatCode>
                <c:ptCount val="3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</c:numCache>
            </c:numRef>
          </c:cat>
          <c:val>
            <c:numRef>
              <c:f>'[פגיעת ע 20 וע 24 ברצועות החדשות ברשת 2011-2012.xlsx]חדשות לפי חודשים'!$K$23:$K$25</c:f>
              <c:numCache>
                <c:formatCode>General</c:formatCode>
                <c:ptCount val="3"/>
                <c:pt idx="0">
                  <c:v>22.6</c:v>
                </c:pt>
                <c:pt idx="1">
                  <c:v>23.6</c:v>
                </c:pt>
                <c:pt idx="2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0242048"/>
        <c:axId val="150243584"/>
        <c:axId val="0"/>
      </c:bar3DChart>
      <c:dateAx>
        <c:axId val="150242048"/>
        <c:scaling>
          <c:orientation val="maxMin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he-IL"/>
          </a:p>
        </c:txPr>
        <c:crossAx val="150243584"/>
        <c:crosses val="autoZero"/>
        <c:auto val="1"/>
        <c:lblOffset val="100"/>
        <c:baseTimeUnit val="months"/>
      </c:dateAx>
      <c:valAx>
        <c:axId val="150243584"/>
        <c:scaling>
          <c:orientation val="minMax"/>
          <c:min val="10"/>
        </c:scaling>
        <c:delete val="0"/>
        <c:axPos val="r"/>
        <c:numFmt formatCode="General" sourceLinked="1"/>
        <c:majorTickMark val="out"/>
        <c:minorTickMark val="none"/>
        <c:tickLblPos val="nextTo"/>
        <c:crossAx val="150242048"/>
        <c:crosses val="autoZero"/>
        <c:crossBetween val="between"/>
      </c:valAx>
    </c:plotArea>
    <c:legend>
      <c:legendPos val="l"/>
      <c:legendEntry>
        <c:idx val="0"/>
        <c:txPr>
          <a:bodyPr/>
          <a:lstStyle/>
          <a:p>
            <a:pPr>
              <a:defRPr sz="1100"/>
            </a:pPr>
            <a:endParaRPr lang="he-IL"/>
          </a:p>
        </c:txPr>
      </c:legendEntry>
      <c:legendEntry>
        <c:idx val="1"/>
        <c:txPr>
          <a:bodyPr/>
          <a:lstStyle/>
          <a:p>
            <a:pPr>
              <a:defRPr sz="1100"/>
            </a:pPr>
            <a:endParaRPr lang="he-IL"/>
          </a:p>
        </c:txPr>
      </c:legendEntry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543572081734508E-2"/>
          <c:y val="0.14207400259541478"/>
          <c:w val="0.8276475928125745"/>
          <c:h val="0.752834855204117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חדשות 2</c:v>
                </c:pt>
              </c:strCache>
            </c:strRef>
          </c:tx>
          <c:spPr>
            <a:solidFill>
              <a:srgbClr val="4FCF0F"/>
            </a:solidFill>
          </c:spPr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ימי שידור של רשת</c:v>
                </c:pt>
                <c:pt idx="1">
                  <c:v>ימי שידור של קשת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23.1</c:v>
                </c:pt>
                <c:pt idx="1">
                  <c:v>26.1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ערוץ 24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800" b="1"/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800" b="1"/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ימי שידור של רשת</c:v>
                </c:pt>
                <c:pt idx="1">
                  <c:v>ימי שידור של קשת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4.0999999999999996</c:v>
                </c:pt>
                <c:pt idx="1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780672"/>
        <c:axId val="100811520"/>
      </c:barChart>
      <c:catAx>
        <c:axId val="1007806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he-IL"/>
          </a:p>
        </c:txPr>
        <c:crossAx val="100811520"/>
        <c:crosses val="autoZero"/>
        <c:auto val="1"/>
        <c:lblAlgn val="ctr"/>
        <c:lblOffset val="100"/>
        <c:noMultiLvlLbl val="0"/>
      </c:catAx>
      <c:valAx>
        <c:axId val="1008115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0780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763915595323215"/>
          <c:y val="0.40030444514827246"/>
          <c:w val="9.267678709962901E-2"/>
          <c:h val="0.17042182174215806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  <c:txPr>
        <a:bodyPr/>
        <a:lstStyle/>
        <a:p>
          <a:pPr>
            <a:defRPr sz="1100"/>
          </a:pPr>
          <a:endParaRPr lang="he-IL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he-IL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543572081734508E-2"/>
          <c:y val="0.14207400259541478"/>
          <c:w val="0.8276475928125745"/>
          <c:h val="0.752834855204117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תוכנית חסכון</c:v>
                </c:pt>
              </c:strCache>
            </c:strRef>
          </c:tx>
          <c:spPr>
            <a:solidFill>
              <a:srgbClr val="4FCF0F"/>
            </a:solidFill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ימי שידור של רשת</c:v>
                </c:pt>
                <c:pt idx="1">
                  <c:v>ימי שידור של קשת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13.2</c:v>
                </c:pt>
                <c:pt idx="1">
                  <c:v>15.7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ערוץ 24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ימי שידור של רשת</c:v>
                </c:pt>
                <c:pt idx="1">
                  <c:v>ימי שידור של קשת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4.4000000000000004</c:v>
                </c:pt>
                <c:pt idx="1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856576"/>
        <c:axId val="100858112"/>
      </c:barChart>
      <c:catAx>
        <c:axId val="100856576"/>
        <c:scaling>
          <c:orientation val="minMax"/>
        </c:scaling>
        <c:delete val="0"/>
        <c:axPos val="b"/>
        <c:majorTickMark val="out"/>
        <c:minorTickMark val="none"/>
        <c:tickLblPos val="nextTo"/>
        <c:crossAx val="100858112"/>
        <c:crosses val="autoZero"/>
        <c:auto val="1"/>
        <c:lblAlgn val="ctr"/>
        <c:lblOffset val="100"/>
        <c:noMultiLvlLbl val="0"/>
      </c:catAx>
      <c:valAx>
        <c:axId val="1008581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0856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201284852490276"/>
          <c:y val="0.40030444514827246"/>
          <c:w val="0.11830309452795842"/>
          <c:h val="0.18704546763493951"/>
        </c:manualLayout>
      </c:layout>
      <c:overlay val="0"/>
      <c:spPr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c:spPr>
      <c:txPr>
        <a:bodyPr/>
        <a:lstStyle/>
        <a:p>
          <a:pPr>
            <a:defRPr sz="1100"/>
          </a:pPr>
          <a:endParaRPr lang="he-IL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he-IL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microsoft.com/office/2007/relationships/hdphoto" Target="../media/hdphoto2.wdp"/><Relationship Id="rId1" Type="http://schemas.openxmlformats.org/officeDocument/2006/relationships/image" Target="../media/image8.png"/><Relationship Id="rId5" Type="http://schemas.openxmlformats.org/officeDocument/2006/relationships/image" Target="../media/image20.png"/><Relationship Id="rId4" Type="http://schemas.microsoft.com/office/2007/relationships/hdphoto" Target="../media/hdphoto3.wdp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0.28782</cdr:x>
      <cdr:y>0.23991</cdr:y>
    </cdr:from>
    <cdr:to>
      <cdr:x>0.39161</cdr:x>
      <cdr:y>0.34496</cdr:y>
    </cdr:to>
    <cdr:pic>
      <cdr:nvPicPr>
        <cdr:cNvPr id="2" name="Picture 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backgroundRemoval t="10000" b="90000" l="10000" r="90000">
                      <a14:backgroundMark x1="79695" y1="47727" x2="79695" y2="81818"/>
                      <a14:backgroundMark x1="78680" y1="14394" x2="85279" y2="70455"/>
                    </a14:backgroundRemoval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368624" y="1085828"/>
          <a:ext cx="854151" cy="4754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0.78691</cdr:x>
      <cdr:y>0.26147</cdr:y>
    </cdr:from>
    <cdr:to>
      <cdr:x>0.8474</cdr:x>
      <cdr:y>0.36163</cdr:y>
    </cdr:to>
    <cdr:pic>
      <cdr:nvPicPr>
        <cdr:cNvPr id="3" name="תמונה 2" descr="logo keshet.pn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 cstate="print">
          <a:extLst>
            <a:ext uri="{BEBA8EAE-BF5A-486C-A8C5-ECC9F3942E4B}">
              <a14:imgProps xmlns:a14="http://schemas.microsoft.com/office/drawing/2010/main">
                <a14:imgLayer r:embed="rId4">
                  <a14:imgEffect>
                    <a14:backgroundRemoval t="10000" b="90000" l="10000" r="90000"/>
                  </a14:imgEffect>
                </a14:imgLayer>
              </a14:imgProps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475968" y="1183386"/>
          <a:ext cx="497808" cy="45332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0.38096</cdr:x>
      <cdr:y>0.6316</cdr:y>
    </cdr:from>
    <cdr:to>
      <cdr:x>0.41984</cdr:x>
      <cdr:y>0.71581</cdr:y>
    </cdr:to>
    <cdr:pic>
      <cdr:nvPicPr>
        <cdr:cNvPr id="4" name="Picture 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5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135182" y="2858616"/>
          <a:ext cx="319970" cy="3811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0.61931</cdr:x>
      <cdr:y>0.61477</cdr:y>
    </cdr:from>
    <cdr:to>
      <cdr:x>0.65819</cdr:x>
      <cdr:y>0.69898</cdr:y>
    </cdr:to>
    <cdr:pic>
      <cdr:nvPicPr>
        <cdr:cNvPr id="5" name="Picture 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5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096654" y="2782416"/>
          <a:ext cx="319970" cy="3811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0.84847</cdr:x>
      <cdr:y>0.61477</cdr:y>
    </cdr:from>
    <cdr:to>
      <cdr:x>0.88735</cdr:x>
      <cdr:y>0.69898</cdr:y>
    </cdr:to>
    <cdr:pic>
      <cdr:nvPicPr>
        <cdr:cNvPr id="6" name="Picture 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5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982604" y="2782416"/>
          <a:ext cx="319970" cy="3811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0.68562</cdr:x>
      <cdr:y>0.1134</cdr:y>
    </cdr:from>
    <cdr:to>
      <cdr:x>0.7864</cdr:x>
      <cdr:y>0.19327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83832" y="432792"/>
          <a:ext cx="762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/>
          <a:r>
            <a:rPr lang="he-IL" sz="1600" b="1" dirty="0" smtClean="0">
              <a:solidFill>
                <a:srgbClr val="FF0000"/>
              </a:solidFill>
            </a:rPr>
            <a:t>3.5-</a:t>
          </a:r>
          <a:endParaRPr lang="he-IL" sz="1600" b="1" dirty="0">
            <a:solidFill>
              <a:srgbClr val="FF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0.40498</cdr:x>
      <cdr:y>0.70704</cdr:y>
    </cdr:from>
    <cdr:to>
      <cdr:x>0.50674</cdr:x>
      <cdr:y>0.82995</cdr:y>
    </cdr:to>
    <cdr:sp macro="" textlink="">
      <cdr:nvSpPr>
        <cdr:cNvPr id="2" name="TextBox 1"/>
        <cdr:cNvSpPr txBox="1"/>
      </cdr:nvSpPr>
      <cdr:spPr>
        <a:xfrm xmlns:a="http://schemas.openxmlformats.org/drawingml/2006/main" rot="476156">
          <a:off x="3028523" y="2453724"/>
          <a:ext cx="760983" cy="426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defPPr>
            <a:defRPr lang="he-IL"/>
          </a:defPPr>
          <a:lvl1pPr marL="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600" b="1" dirty="0" smtClean="0">
              <a:solidFill>
                <a:srgbClr val="FF0000"/>
              </a:solidFill>
            </a:rPr>
            <a:t>3.4-</a:t>
          </a:r>
          <a:endParaRPr lang="he-IL" sz="1600" b="1" dirty="0">
            <a:solidFill>
              <a:srgbClr val="FF000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0.437</cdr:x>
      <cdr:y>0.64454</cdr:y>
    </cdr:from>
    <cdr:to>
      <cdr:x>0.53496</cdr:x>
      <cdr:y>0.73094</cdr:y>
    </cdr:to>
    <cdr:sp macro="" textlink="">
      <cdr:nvSpPr>
        <cdr:cNvPr id="2" name="TextBox 1"/>
        <cdr:cNvSpPr txBox="1"/>
      </cdr:nvSpPr>
      <cdr:spPr>
        <a:xfrm xmlns:a="http://schemas.openxmlformats.org/drawingml/2006/main" rot="400581">
          <a:off x="3399349" y="2273710"/>
          <a:ext cx="762014" cy="3047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defPPr>
            <a:defRPr lang="he-IL"/>
          </a:defPPr>
          <a:lvl1pPr marL="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600" b="1" dirty="0" smtClean="0">
              <a:solidFill>
                <a:srgbClr val="FF0000"/>
              </a:solidFill>
            </a:rPr>
            <a:t>2.9-</a:t>
          </a:r>
          <a:endParaRPr lang="he-IL" sz="1600" b="1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780049" y="0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45" y="0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368383C-188A-4BE1-9D18-5A56CD49D4C6}" type="datetimeFigureOut">
              <a:rPr lang="he-IL" smtClean="0"/>
              <a:t>כ"ו/תמוז/תשע"ב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780049" y="9431599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45" y="9431599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52E3F5A-35E2-40CA-8275-ECCA56EABB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8903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780049" y="0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45" y="0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25DE162-2DB6-4DDD-9E7D-CE4F2CE64186}" type="datetimeFigureOut">
              <a:rPr lang="he-IL" smtClean="0"/>
              <a:pPr/>
              <a:t>כ"ו/תמוז/תשע"ב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67068" y="4716661"/>
            <a:ext cx="5336540" cy="4468416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780049" y="9431599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45" y="9431599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9948925-6B87-45C1-A648-54CE5DC06F4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3313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ימי קשת  - 33.3 דקות בפריים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ימי רשת – 15.7 דקות בפריים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48925-6B87-45C1-A648-54CE5DC06F4A}" type="slidenum">
              <a:rPr lang="he-IL" smtClean="0"/>
              <a:pPr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6700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C9E6BDF-CBA5-46A4-9619-F6E918B177D1}" type="slidenum">
              <a:rPr lang="he-IL" smtClean="0"/>
              <a:pPr eaLnBrk="1" hangingPunct="1"/>
              <a:t>31</a:t>
            </a:fld>
            <a:endParaRPr lang="en-US" smtClean="0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9589" y="4676776"/>
            <a:ext cx="5337175" cy="4106863"/>
          </a:xfrm>
          <a:noFill/>
        </p:spPr>
        <p:txBody>
          <a:bodyPr lIns="93167" tIns="46584" rIns="93167" bIns="46584"/>
          <a:lstStyle/>
          <a:p>
            <a:pPr marL="228600" indent="-228600" eaLnBrk="1" hangingPunct="1"/>
            <a:endParaRPr lang="he-IL" smtClean="0"/>
          </a:p>
          <a:p>
            <a:pPr marL="228600" indent="-228600" eaLnBrk="1" hangingPunct="1"/>
            <a:endParaRPr lang="en-US" smtClean="0"/>
          </a:p>
        </p:txBody>
      </p:sp>
      <p:sp>
        <p:nvSpPr>
          <p:cNvPr id="191493" name="Rectangle 7"/>
          <p:cNvSpPr txBox="1">
            <a:spLocks noGrp="1" noChangeArrowheads="1"/>
          </p:cNvSpPr>
          <p:nvPr/>
        </p:nvSpPr>
        <p:spPr bwMode="auto">
          <a:xfrm>
            <a:off x="1589" y="9431339"/>
            <a:ext cx="289083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4" rIns="93167" bIns="46584" anchor="b"/>
          <a:lstStyle>
            <a:lvl1pPr defTabSz="9302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fld id="{0D48DAFE-A170-4C1F-9A18-39BD83BCB81E}" type="slidenum">
              <a:rPr lang="he-IL" sz="1200"/>
              <a:pPr algn="l" eaLnBrk="1" hangingPunct="1"/>
              <a:t>31</a:t>
            </a:fld>
            <a:endParaRPr lang="en-US" sz="1200"/>
          </a:p>
        </p:txBody>
      </p:sp>
      <p:sp>
        <p:nvSpPr>
          <p:cNvPr id="191494" name="Rectangle 3"/>
          <p:cNvSpPr txBox="1">
            <a:spLocks noChangeArrowheads="1"/>
          </p:cNvSpPr>
          <p:nvPr/>
        </p:nvSpPr>
        <p:spPr bwMode="auto">
          <a:xfrm>
            <a:off x="658814" y="4830764"/>
            <a:ext cx="5337175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7" tIns="46584" rIns="93167" bIns="46584"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30000"/>
              </a:spcBef>
            </a:pPr>
            <a:endParaRPr lang="he-IL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A075D-47FF-4C9A-ABBF-2A1FEFFC1A1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22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76443-8516-4966-99EF-38979462562B}" type="datetimeFigureOut">
              <a:rPr lang="he-IL" smtClean="0"/>
              <a:pPr/>
              <a:t>כ"ו/תמוז/תשע"ב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BD84-EAC7-48D6-8690-18E62902FCD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74523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76443-8516-4966-99EF-38979462562B}" type="datetimeFigureOut">
              <a:rPr lang="he-IL" smtClean="0"/>
              <a:pPr/>
              <a:t>כ"ו/תמוז/תשע"ב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BD84-EAC7-48D6-8690-18E62902FCD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7207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76443-8516-4966-99EF-38979462562B}" type="datetimeFigureOut">
              <a:rPr lang="he-IL" smtClean="0"/>
              <a:pPr/>
              <a:t>כ"ו/תמוז/תשע"ב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BD84-EAC7-48D6-8690-18E62902FCD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72311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76443-8516-4966-99EF-38979462562B}" type="datetimeFigureOut">
              <a:rPr lang="he-IL" smtClean="0"/>
              <a:pPr/>
              <a:t>כ"ו/תמוז/תשע"ב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BD84-EAC7-48D6-8690-18E62902FCD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5838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76443-8516-4966-99EF-38979462562B}" type="datetimeFigureOut">
              <a:rPr lang="he-IL" smtClean="0"/>
              <a:pPr/>
              <a:t>כ"ו/תמוז/תשע"ב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BD84-EAC7-48D6-8690-18E62902FCD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251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76443-8516-4966-99EF-38979462562B}" type="datetimeFigureOut">
              <a:rPr lang="he-IL" smtClean="0"/>
              <a:pPr/>
              <a:t>כ"ו/תמוז/תשע"ב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BD84-EAC7-48D6-8690-18E62902FCD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23203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76443-8516-4966-99EF-38979462562B}" type="datetimeFigureOut">
              <a:rPr lang="he-IL" smtClean="0"/>
              <a:pPr/>
              <a:t>כ"ו/תמוז/תשע"ב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BD84-EAC7-48D6-8690-18E62902FCD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370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76443-8516-4966-99EF-38979462562B}" type="datetimeFigureOut">
              <a:rPr lang="he-IL" smtClean="0"/>
              <a:pPr/>
              <a:t>כ"ו/תמוז/תשע"ב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BD84-EAC7-48D6-8690-18E62902FCD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5679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76443-8516-4966-99EF-38979462562B}" type="datetimeFigureOut">
              <a:rPr lang="he-IL" smtClean="0"/>
              <a:pPr/>
              <a:t>כ"ו/תמוז/תשע"ב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BD84-EAC7-48D6-8690-18E62902FCD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0788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76443-8516-4966-99EF-38979462562B}" type="datetimeFigureOut">
              <a:rPr lang="he-IL" smtClean="0"/>
              <a:pPr/>
              <a:t>כ"ו/תמוז/תשע"ב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BD84-EAC7-48D6-8690-18E62902FCD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1540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76443-8516-4966-99EF-38979462562B}" type="datetimeFigureOut">
              <a:rPr lang="he-IL" smtClean="0"/>
              <a:pPr/>
              <a:t>כ"ו/תמוז/תשע"ב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0BD84-EAC7-48D6-8690-18E62902FCD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8808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76443-8516-4966-99EF-38979462562B}" type="datetimeFigureOut">
              <a:rPr lang="he-IL" smtClean="0"/>
              <a:pPr/>
              <a:t>כ"ו/תמוז/תשע"ב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0BD84-EAC7-48D6-8690-18E62902FCD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526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eg"/><Relationship Id="rId7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ahhagadol23032011.avi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hyperlink" Target="../../../General/PROGRAMING/wmv/ILAN.wmv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talberman030712.avi" TargetMode="External"/><Relationship Id="rId5" Type="http://schemas.openxmlformats.org/officeDocument/2006/relationships/image" Target="../media/image12.png"/><Relationship Id="rId4" Type="http://schemas.openxmlformats.org/officeDocument/2006/relationships/hyperlink" Target="SARUF020712.avi" TargetMode="External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25.png"/><Relationship Id="rId5" Type="http://schemas.openxmlformats.org/officeDocument/2006/relationships/image" Target="../media/image8.png"/><Relationship Id="rId10" Type="http://schemas.openxmlformats.org/officeDocument/2006/relationships/image" Target="../media/image24.png"/><Relationship Id="rId4" Type="http://schemas.microsoft.com/office/2007/relationships/hdphoto" Target="../media/hdphoto3.wdp"/><Relationship Id="rId9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2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876" y="1066800"/>
            <a:ext cx="7239000" cy="44627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00000"/>
              </a:lnSpc>
            </a:pPr>
            <a:r>
              <a:rPr lang="he-I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ועדת הכלכלה – </a:t>
            </a:r>
          </a:p>
          <a:p>
            <a:pPr>
              <a:lnSpc>
                <a:spcPct val="200000"/>
              </a:lnSpc>
            </a:pPr>
            <a:r>
              <a:rPr lang="he-I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שימושים בערוץ המוזיקה - 24</a:t>
            </a:r>
          </a:p>
          <a:p>
            <a:pPr>
              <a:lnSpc>
                <a:spcPct val="200000"/>
              </a:lnSpc>
            </a:pPr>
            <a:r>
              <a:rPr lang="he-IL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ובערוץ האח הגדול – 20</a:t>
            </a:r>
          </a:p>
          <a:p>
            <a:pPr>
              <a:lnSpc>
                <a:spcPct val="200000"/>
              </a:lnSpc>
            </a:pPr>
            <a:endParaRPr lang="he-IL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lnSpc>
                <a:spcPct val="200000"/>
              </a:lnSpc>
            </a:pPr>
            <a:r>
              <a:rPr lang="he-IL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יולי 2012</a:t>
            </a:r>
            <a:endParaRPr lang="he-IL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86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-133529"/>
            <a:ext cx="80010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00000"/>
              </a:lnSpc>
            </a:pPr>
            <a:r>
              <a:rPr lang="he-IL" sz="3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לוח שידורים – ע' 24- רבעון </a:t>
            </a:r>
            <a:r>
              <a:rPr lang="en-US" sz="3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he-IL" sz="3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2012</a:t>
            </a:r>
          </a:p>
        </p:txBody>
      </p:sp>
      <p:cxnSp>
        <p:nvCxnSpPr>
          <p:cNvPr id="4" name="מחבר ישר 3"/>
          <p:cNvCxnSpPr/>
          <p:nvPr/>
        </p:nvCxnSpPr>
        <p:spPr>
          <a:xfrm flipH="1">
            <a:off x="1219200" y="840135"/>
            <a:ext cx="73152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מלבן 46"/>
          <p:cNvSpPr/>
          <p:nvPr/>
        </p:nvSpPr>
        <p:spPr>
          <a:xfrm>
            <a:off x="6537363" y="1882020"/>
            <a:ext cx="615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שני</a:t>
            </a:r>
            <a:endParaRPr lang="he-I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4" name="קבוצה 113"/>
          <p:cNvGrpSpPr/>
          <p:nvPr/>
        </p:nvGrpSpPr>
        <p:grpSpPr>
          <a:xfrm>
            <a:off x="6350000" y="2462070"/>
            <a:ext cx="990600" cy="2952000"/>
            <a:chOff x="6273800" y="1600200"/>
            <a:chExt cx="990600" cy="3810000"/>
          </a:xfrm>
        </p:grpSpPr>
        <p:sp>
          <p:nvSpPr>
            <p:cNvPr id="55" name="מלבן מעוגל 54"/>
            <p:cNvSpPr/>
            <p:nvPr/>
          </p:nvSpPr>
          <p:spPr>
            <a:xfrm>
              <a:off x="6273800" y="1600200"/>
              <a:ext cx="990600" cy="1295400"/>
            </a:xfrm>
            <a:prstGeom prst="roundRect">
              <a:avLst/>
            </a:prstGeom>
            <a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a:blip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b="1" dirty="0" smtClean="0"/>
            </a:p>
            <a:p>
              <a:pPr algn="ctr"/>
              <a:endParaRPr lang="he-IL" b="1" dirty="0" smtClean="0"/>
            </a:p>
            <a:p>
              <a:pPr algn="ctr"/>
              <a:endParaRPr lang="he-IL" b="1" dirty="0" smtClean="0"/>
            </a:p>
            <a:p>
              <a:pPr algn="ctr"/>
              <a:r>
                <a:rPr lang="he-IL" b="1" dirty="0" smtClean="0"/>
                <a:t>קליפים</a:t>
              </a:r>
              <a:endParaRPr lang="he-IL" b="1" dirty="0"/>
            </a:p>
          </p:txBody>
        </p:sp>
        <p:sp>
          <p:nvSpPr>
            <p:cNvPr id="56" name="מלבן מעוגל 55"/>
            <p:cNvSpPr/>
            <p:nvPr/>
          </p:nvSpPr>
          <p:spPr>
            <a:xfrm>
              <a:off x="6273800" y="3048000"/>
              <a:ext cx="990600" cy="2362200"/>
            </a:xfrm>
            <a:prstGeom prst="roundRect">
              <a:avLst/>
            </a:prstGeom>
            <a:blipFill>
              <a:blip r:embed="rId2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700" b="1" dirty="0" smtClean="0"/>
            </a:p>
            <a:p>
              <a:pPr algn="ctr"/>
              <a:endParaRPr lang="he-IL" sz="1700" b="1" dirty="0" smtClean="0"/>
            </a:p>
            <a:p>
              <a:pPr algn="ctr"/>
              <a:endParaRPr lang="he-IL" sz="1700" b="1" dirty="0" smtClean="0"/>
            </a:p>
            <a:p>
              <a:pPr algn="ctr"/>
              <a:endParaRPr lang="he-IL" sz="1700" b="1" dirty="0" smtClean="0"/>
            </a:p>
            <a:p>
              <a:pPr algn="ctr"/>
              <a:r>
                <a:rPr lang="he-IL" sz="1700" b="1" dirty="0" smtClean="0"/>
                <a:t>שידורים </a:t>
              </a:r>
            </a:p>
            <a:p>
              <a:pPr algn="ctr"/>
              <a:r>
                <a:rPr lang="he-IL" sz="1700" b="1" dirty="0" smtClean="0"/>
                <a:t>חוזרים</a:t>
              </a:r>
              <a:endParaRPr lang="he-IL" sz="1700" b="1" dirty="0"/>
            </a:p>
          </p:txBody>
        </p:sp>
      </p:grpSp>
      <p:sp>
        <p:nvSpPr>
          <p:cNvPr id="83" name="מלבן 82"/>
          <p:cNvSpPr/>
          <p:nvPr/>
        </p:nvSpPr>
        <p:spPr>
          <a:xfrm>
            <a:off x="4162702" y="1885890"/>
            <a:ext cx="8947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רביעי</a:t>
            </a:r>
            <a:endParaRPr lang="he-IL" sz="2000" dirty="0">
              <a:solidFill>
                <a:srgbClr val="0070C0"/>
              </a:solidFill>
            </a:endParaRPr>
          </a:p>
        </p:txBody>
      </p:sp>
      <p:sp>
        <p:nvSpPr>
          <p:cNvPr id="86" name="מלבן מעוגל 85"/>
          <p:cNvSpPr/>
          <p:nvPr/>
        </p:nvSpPr>
        <p:spPr>
          <a:xfrm>
            <a:off x="4114800" y="2462070"/>
            <a:ext cx="990600" cy="29520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700" b="1" dirty="0"/>
          </a:p>
        </p:txBody>
      </p:sp>
      <p:sp>
        <p:nvSpPr>
          <p:cNvPr id="98" name="מלבן 97"/>
          <p:cNvSpPr/>
          <p:nvPr/>
        </p:nvSpPr>
        <p:spPr>
          <a:xfrm>
            <a:off x="3006630" y="1882020"/>
            <a:ext cx="9717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חמישי</a:t>
            </a:r>
            <a:endParaRPr lang="he-IL" sz="2000" dirty="0">
              <a:solidFill>
                <a:srgbClr val="0070C0"/>
              </a:solidFill>
            </a:endParaRPr>
          </a:p>
        </p:txBody>
      </p:sp>
      <p:sp>
        <p:nvSpPr>
          <p:cNvPr id="101" name="מלבן מעוגל 100"/>
          <p:cNvSpPr/>
          <p:nvPr/>
        </p:nvSpPr>
        <p:spPr>
          <a:xfrm>
            <a:off x="2997200" y="2462070"/>
            <a:ext cx="990600" cy="29520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700" b="1" dirty="0" smtClean="0"/>
          </a:p>
        </p:txBody>
      </p:sp>
      <p:sp>
        <p:nvSpPr>
          <p:cNvPr id="103" name="מלבן 102"/>
          <p:cNvSpPr/>
          <p:nvPr/>
        </p:nvSpPr>
        <p:spPr>
          <a:xfrm>
            <a:off x="862801" y="1882020"/>
            <a:ext cx="7889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שבת</a:t>
            </a:r>
            <a:endParaRPr lang="he-IL" sz="2000" dirty="0">
              <a:solidFill>
                <a:srgbClr val="0070C0"/>
              </a:solidFill>
            </a:endParaRPr>
          </a:p>
        </p:txBody>
      </p:sp>
      <p:sp>
        <p:nvSpPr>
          <p:cNvPr id="106" name="מלבן מעוגל 105"/>
          <p:cNvSpPr/>
          <p:nvPr/>
        </p:nvSpPr>
        <p:spPr>
          <a:xfrm>
            <a:off x="762000" y="2462070"/>
            <a:ext cx="990600" cy="295200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700" b="1" dirty="0"/>
          </a:p>
        </p:txBody>
      </p:sp>
      <p:sp>
        <p:nvSpPr>
          <p:cNvPr id="46" name="מלבן 45"/>
          <p:cNvSpPr/>
          <p:nvPr/>
        </p:nvSpPr>
        <p:spPr>
          <a:xfrm>
            <a:off x="7479435" y="1882020"/>
            <a:ext cx="9669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ראשון</a:t>
            </a:r>
            <a:endParaRPr lang="he-I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5" name="קבוצה 114"/>
          <p:cNvGrpSpPr/>
          <p:nvPr/>
        </p:nvGrpSpPr>
        <p:grpSpPr>
          <a:xfrm>
            <a:off x="7467600" y="2462070"/>
            <a:ext cx="990600" cy="2952000"/>
            <a:chOff x="6273800" y="1600200"/>
            <a:chExt cx="990600" cy="3810000"/>
          </a:xfrm>
        </p:grpSpPr>
        <p:sp>
          <p:nvSpPr>
            <p:cNvPr id="116" name="מלבן מעוגל 115"/>
            <p:cNvSpPr/>
            <p:nvPr/>
          </p:nvSpPr>
          <p:spPr>
            <a:xfrm>
              <a:off x="6273800" y="1600200"/>
              <a:ext cx="990600" cy="1295400"/>
            </a:xfrm>
            <a:prstGeom prst="roundRect">
              <a:avLst/>
            </a:prstGeom>
            <a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33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b="1" dirty="0" smtClean="0"/>
            </a:p>
            <a:p>
              <a:pPr algn="ctr"/>
              <a:endParaRPr lang="he-IL" b="1" dirty="0" smtClean="0"/>
            </a:p>
            <a:p>
              <a:pPr algn="ctr"/>
              <a:endParaRPr lang="he-IL" b="1" dirty="0" smtClean="0"/>
            </a:p>
            <a:p>
              <a:pPr algn="ctr"/>
              <a:r>
                <a:rPr lang="he-IL" b="1" dirty="0" smtClean="0"/>
                <a:t>קליפים</a:t>
              </a:r>
              <a:endParaRPr lang="he-IL" b="1" dirty="0"/>
            </a:p>
          </p:txBody>
        </p:sp>
        <p:sp>
          <p:nvSpPr>
            <p:cNvPr id="117" name="מלבן מעוגל 116"/>
            <p:cNvSpPr/>
            <p:nvPr/>
          </p:nvSpPr>
          <p:spPr>
            <a:xfrm>
              <a:off x="6273800" y="3048000"/>
              <a:ext cx="990600" cy="2362200"/>
            </a:xfrm>
            <a:prstGeom prst="roundRect">
              <a:avLst/>
            </a:prstGeom>
            <a:blipFill>
              <a:blip r:embed="rId2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700" b="1" dirty="0" smtClean="0"/>
            </a:p>
            <a:p>
              <a:pPr algn="ctr"/>
              <a:endParaRPr lang="he-IL" sz="1700" b="1" dirty="0" smtClean="0"/>
            </a:p>
            <a:p>
              <a:pPr algn="ctr"/>
              <a:endParaRPr lang="he-IL" sz="1700" b="1" dirty="0" smtClean="0"/>
            </a:p>
            <a:p>
              <a:pPr algn="ctr"/>
              <a:endParaRPr lang="he-IL" sz="1700" b="1" dirty="0" smtClean="0"/>
            </a:p>
            <a:p>
              <a:pPr algn="ctr"/>
              <a:r>
                <a:rPr lang="he-IL" sz="1700" b="1" dirty="0" smtClean="0"/>
                <a:t>שידורים </a:t>
              </a:r>
            </a:p>
            <a:p>
              <a:pPr algn="ctr"/>
              <a:r>
                <a:rPr lang="he-IL" sz="1700" b="1" dirty="0" smtClean="0"/>
                <a:t>חוזרים</a:t>
              </a:r>
              <a:endParaRPr lang="he-IL" sz="1700" b="1" dirty="0"/>
            </a:p>
          </p:txBody>
        </p:sp>
      </p:grpSp>
      <p:sp>
        <p:nvSpPr>
          <p:cNvPr id="88" name="מלבן 87"/>
          <p:cNvSpPr/>
          <p:nvPr/>
        </p:nvSpPr>
        <p:spPr>
          <a:xfrm>
            <a:off x="5244235" y="1885890"/>
            <a:ext cx="9669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שלישי</a:t>
            </a:r>
            <a:endParaRPr lang="he-I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8" name="קבוצה 117"/>
          <p:cNvGrpSpPr/>
          <p:nvPr/>
        </p:nvGrpSpPr>
        <p:grpSpPr>
          <a:xfrm>
            <a:off x="5232400" y="2462070"/>
            <a:ext cx="990600" cy="2952000"/>
            <a:chOff x="6273800" y="1600200"/>
            <a:chExt cx="990600" cy="3810000"/>
          </a:xfrm>
        </p:grpSpPr>
        <p:sp>
          <p:nvSpPr>
            <p:cNvPr id="119" name="מלבן מעוגל 118"/>
            <p:cNvSpPr/>
            <p:nvPr/>
          </p:nvSpPr>
          <p:spPr>
            <a:xfrm>
              <a:off x="6273800" y="1600200"/>
              <a:ext cx="990600" cy="1295400"/>
            </a:xfrm>
            <a:prstGeom prst="roundRect">
              <a:avLst/>
            </a:prstGeom>
            <a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a:blip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b="1" dirty="0" smtClean="0"/>
            </a:p>
            <a:p>
              <a:pPr algn="ctr"/>
              <a:endParaRPr lang="he-IL" b="1" dirty="0" smtClean="0"/>
            </a:p>
            <a:p>
              <a:pPr algn="ctr"/>
              <a:endParaRPr lang="he-IL" b="1" dirty="0" smtClean="0"/>
            </a:p>
            <a:p>
              <a:pPr algn="ctr"/>
              <a:r>
                <a:rPr lang="he-IL" b="1" dirty="0" smtClean="0"/>
                <a:t>קליפים</a:t>
              </a:r>
              <a:endParaRPr lang="he-IL" b="1" dirty="0"/>
            </a:p>
          </p:txBody>
        </p:sp>
        <p:sp>
          <p:nvSpPr>
            <p:cNvPr id="120" name="מלבן מעוגל 119"/>
            <p:cNvSpPr/>
            <p:nvPr/>
          </p:nvSpPr>
          <p:spPr>
            <a:xfrm>
              <a:off x="6273800" y="3048000"/>
              <a:ext cx="990600" cy="2362200"/>
            </a:xfrm>
            <a:prstGeom prst="roundRect">
              <a:avLst/>
            </a:prstGeom>
            <a:blipFill>
              <a:blip r:embed="rId2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700" b="1" dirty="0" smtClean="0"/>
            </a:p>
            <a:p>
              <a:pPr algn="ctr"/>
              <a:endParaRPr lang="he-IL" sz="1700" b="1" dirty="0" smtClean="0"/>
            </a:p>
            <a:p>
              <a:pPr algn="ctr"/>
              <a:endParaRPr lang="he-IL" sz="1700" b="1" dirty="0" smtClean="0"/>
            </a:p>
            <a:p>
              <a:pPr algn="ctr"/>
              <a:endParaRPr lang="he-IL" sz="1700" b="1" dirty="0" smtClean="0"/>
            </a:p>
            <a:p>
              <a:pPr algn="ctr"/>
              <a:r>
                <a:rPr lang="he-IL" sz="1700" b="1" dirty="0" smtClean="0"/>
                <a:t>שידורים </a:t>
              </a:r>
            </a:p>
            <a:p>
              <a:pPr algn="ctr"/>
              <a:r>
                <a:rPr lang="he-IL" sz="1700" b="1" dirty="0" smtClean="0"/>
                <a:t>חוזרים</a:t>
              </a:r>
              <a:endParaRPr lang="he-IL" sz="1700" b="1" dirty="0"/>
            </a:p>
          </p:txBody>
        </p:sp>
      </p:grpSp>
      <p:sp>
        <p:nvSpPr>
          <p:cNvPr id="93" name="מלבן 92"/>
          <p:cNvSpPr/>
          <p:nvPr/>
        </p:nvSpPr>
        <p:spPr>
          <a:xfrm>
            <a:off x="1974791" y="1882020"/>
            <a:ext cx="8002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שישי</a:t>
            </a:r>
            <a:endParaRPr lang="he-IL" sz="2000" dirty="0">
              <a:solidFill>
                <a:srgbClr val="0070C0"/>
              </a:solidFill>
            </a:endParaRPr>
          </a:p>
        </p:txBody>
      </p:sp>
      <p:sp>
        <p:nvSpPr>
          <p:cNvPr id="121" name="מלבן מעוגל 120"/>
          <p:cNvSpPr/>
          <p:nvPr/>
        </p:nvSpPr>
        <p:spPr>
          <a:xfrm>
            <a:off x="1879600" y="2462070"/>
            <a:ext cx="990600" cy="2952000"/>
          </a:xfrm>
          <a:prstGeom prst="roundRect">
            <a:avLst/>
          </a:prstGeom>
          <a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700" b="1" dirty="0" smtClean="0"/>
          </a:p>
          <a:p>
            <a:pPr algn="ctr"/>
            <a:endParaRPr lang="he-IL" sz="1700" b="1" dirty="0" smtClean="0"/>
          </a:p>
          <a:p>
            <a:pPr algn="ctr"/>
            <a:endParaRPr lang="he-IL" sz="1700" b="1" dirty="0" smtClean="0"/>
          </a:p>
          <a:p>
            <a:pPr algn="ctr"/>
            <a:endParaRPr lang="he-IL" sz="1700" b="1" dirty="0" smtClean="0"/>
          </a:p>
          <a:p>
            <a:pPr algn="ctr"/>
            <a:endParaRPr lang="he-IL" sz="1700" b="1" dirty="0" smtClean="0"/>
          </a:p>
          <a:p>
            <a:pPr algn="ctr"/>
            <a:endParaRPr lang="he-IL" sz="1700" b="1" dirty="0" smtClean="0"/>
          </a:p>
          <a:p>
            <a:pPr algn="ctr"/>
            <a:r>
              <a:rPr lang="he-IL" sz="1700" b="1" dirty="0" smtClean="0"/>
              <a:t>שידורים </a:t>
            </a:r>
          </a:p>
          <a:p>
            <a:pPr algn="ctr"/>
            <a:r>
              <a:rPr lang="he-IL" sz="1700" b="1" dirty="0" smtClean="0"/>
              <a:t>חוזרים</a:t>
            </a:r>
            <a:endParaRPr lang="he-IL" sz="1700" b="1" dirty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79695" y1="47727" x2="79695" y2="81818"/>
                        <a14:backgroundMark x1="78680" y1="14394" x2="85279" y2="70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791" y="1373844"/>
            <a:ext cx="854171" cy="47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79695" y1="47727" x2="79695" y2="81818"/>
                        <a14:backgroundMark x1="78680" y1="14394" x2="85279" y2="70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52" y="1373844"/>
            <a:ext cx="854171" cy="47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תמונה 36" descr="logo keshe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87015" y="1373844"/>
            <a:ext cx="497815" cy="453330"/>
          </a:xfrm>
          <a:prstGeom prst="rect">
            <a:avLst/>
          </a:prstGeom>
        </p:spPr>
      </p:pic>
      <p:pic>
        <p:nvPicPr>
          <p:cNvPr id="38" name="תמונה 37" descr="logo keshe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96362" y="1373844"/>
            <a:ext cx="497815" cy="453330"/>
          </a:xfrm>
          <a:prstGeom prst="rect">
            <a:avLst/>
          </a:prstGeom>
        </p:spPr>
      </p:pic>
      <p:pic>
        <p:nvPicPr>
          <p:cNvPr id="39" name="תמונה 38" descr="logo keshe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44466" y="1373844"/>
            <a:ext cx="497815" cy="453330"/>
          </a:xfrm>
          <a:prstGeom prst="rect">
            <a:avLst/>
          </a:prstGeom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79695" y1="47727" x2="79695" y2="81818"/>
                        <a14:backgroundMark x1="78680" y1="14394" x2="85279" y2="70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796" y="1373844"/>
            <a:ext cx="854171" cy="47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79695" y1="47727" x2="79695" y2="81818"/>
                        <a14:backgroundMark x1="78680" y1="14394" x2="85279" y2="70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471" y="1373844"/>
            <a:ext cx="854171" cy="47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60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925" y="16881"/>
            <a:ext cx="8001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00000"/>
              </a:lnSpc>
            </a:pPr>
            <a:r>
              <a:rPr lang="he-IL" sz="28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לוח שידורים – ע' 24- קיץ  2012 – מול קשת</a:t>
            </a:r>
          </a:p>
        </p:txBody>
      </p:sp>
      <p:cxnSp>
        <p:nvCxnSpPr>
          <p:cNvPr id="4" name="מחבר ישר 3"/>
          <p:cNvCxnSpPr/>
          <p:nvPr/>
        </p:nvCxnSpPr>
        <p:spPr>
          <a:xfrm flipH="1">
            <a:off x="1219200" y="847476"/>
            <a:ext cx="73152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מלבן 1"/>
          <p:cNvSpPr/>
          <p:nvPr/>
        </p:nvSpPr>
        <p:spPr>
          <a:xfrm>
            <a:off x="6791325" y="885885"/>
            <a:ext cx="17526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200" b="1" dirty="0" smtClean="0">
                <a:solidFill>
                  <a:srgbClr val="0070C0"/>
                </a:solidFill>
              </a:rPr>
              <a:t>יום א' 15.7</a:t>
            </a:r>
            <a:br>
              <a:rPr lang="he-IL" sz="1200" b="1" dirty="0" smtClean="0">
                <a:solidFill>
                  <a:srgbClr val="0070C0"/>
                </a:solidFill>
              </a:rPr>
            </a:br>
            <a:endParaRPr lang="he-IL" sz="1200" dirty="0" smtClean="0">
              <a:solidFill>
                <a:srgbClr val="0070C0"/>
              </a:solidFill>
            </a:endParaRPr>
          </a:p>
          <a:p>
            <a:r>
              <a:rPr lang="he-IL" sz="1200" dirty="0" smtClean="0">
                <a:solidFill>
                  <a:srgbClr val="0070C0"/>
                </a:solidFill>
              </a:rPr>
              <a:t>06:00 בוקר של להיטים</a:t>
            </a:r>
            <a:br>
              <a:rPr lang="he-IL" sz="1200" dirty="0" smtClean="0">
                <a:solidFill>
                  <a:srgbClr val="0070C0"/>
                </a:solidFill>
              </a:rPr>
            </a:br>
            <a:r>
              <a:rPr lang="he-IL" sz="1200" dirty="0" smtClean="0">
                <a:solidFill>
                  <a:srgbClr val="0070C0"/>
                </a:solidFill>
              </a:rPr>
              <a:t>09:00 מזרח תיכון חדש</a:t>
            </a:r>
            <a:br>
              <a:rPr lang="he-IL" sz="1200" dirty="0" smtClean="0">
                <a:solidFill>
                  <a:srgbClr val="0070C0"/>
                </a:solidFill>
              </a:rPr>
            </a:br>
            <a:r>
              <a:rPr lang="he-IL" sz="1200" dirty="0" smtClean="0">
                <a:solidFill>
                  <a:srgbClr val="0070C0"/>
                </a:solidFill>
              </a:rPr>
              <a:t>10:00 מנטה עם ירון אילן. שידור חי</a:t>
            </a:r>
            <a:br>
              <a:rPr lang="he-IL" sz="1200" dirty="0" smtClean="0">
                <a:solidFill>
                  <a:srgbClr val="0070C0"/>
                </a:solidFill>
              </a:rPr>
            </a:br>
            <a:r>
              <a:rPr lang="he-IL" sz="1200" dirty="0" smtClean="0">
                <a:solidFill>
                  <a:srgbClr val="0070C0"/>
                </a:solidFill>
              </a:rPr>
              <a:t>12:00 </a:t>
            </a:r>
            <a:r>
              <a:rPr lang="he-IL" sz="1200" dirty="0" err="1" smtClean="0">
                <a:solidFill>
                  <a:srgbClr val="0070C0"/>
                </a:solidFill>
              </a:rPr>
              <a:t>קותי</a:t>
            </a:r>
            <a:r>
              <a:rPr lang="he-IL" sz="1200" dirty="0" smtClean="0">
                <a:solidFill>
                  <a:srgbClr val="0070C0"/>
                </a:solidFill>
              </a:rPr>
              <a:t> בחדר האחות. שידור חי</a:t>
            </a:r>
            <a:br>
              <a:rPr lang="he-IL" sz="1200" dirty="0" smtClean="0">
                <a:solidFill>
                  <a:srgbClr val="0070C0"/>
                </a:solidFill>
              </a:rPr>
            </a:br>
            <a:r>
              <a:rPr lang="he-IL" sz="1200" dirty="0" smtClean="0">
                <a:solidFill>
                  <a:srgbClr val="0070C0"/>
                </a:solidFill>
              </a:rPr>
              <a:t>14:00 כוכב בצהריים. שידור חי</a:t>
            </a:r>
            <a:br>
              <a:rPr lang="he-IL" sz="1200" dirty="0" smtClean="0">
                <a:solidFill>
                  <a:srgbClr val="0070C0"/>
                </a:solidFill>
              </a:rPr>
            </a:br>
            <a:r>
              <a:rPr lang="he-IL" sz="1200" dirty="0" smtClean="0">
                <a:solidFill>
                  <a:srgbClr val="0070C0"/>
                </a:solidFill>
              </a:rPr>
              <a:t>16:00 עם ישראל חי עם איתי שגב</a:t>
            </a:r>
            <a:br>
              <a:rPr lang="he-IL" sz="1200" dirty="0" smtClean="0">
                <a:solidFill>
                  <a:srgbClr val="0070C0"/>
                </a:solidFill>
              </a:rPr>
            </a:br>
            <a:r>
              <a:rPr lang="he-IL" sz="1200" dirty="0" smtClean="0">
                <a:solidFill>
                  <a:srgbClr val="FF0000"/>
                </a:solidFill>
              </a:rPr>
              <a:t>17:30 לייק בישראל. ש.ח</a:t>
            </a:r>
            <a:r>
              <a:rPr lang="he-IL" sz="1200" dirty="0" smtClean="0">
                <a:solidFill>
                  <a:srgbClr val="0070C0"/>
                </a:solidFill>
              </a:rPr>
              <a:t/>
            </a:r>
            <a:br>
              <a:rPr lang="he-IL" sz="1200" dirty="0" smtClean="0">
                <a:solidFill>
                  <a:srgbClr val="0070C0"/>
                </a:solidFill>
              </a:rPr>
            </a:br>
            <a:r>
              <a:rPr lang="he-IL" sz="1200" dirty="0" smtClean="0">
                <a:solidFill>
                  <a:srgbClr val="0070C0"/>
                </a:solidFill>
              </a:rPr>
              <a:t>18:30 אל תענו לי</a:t>
            </a:r>
            <a:br>
              <a:rPr lang="he-IL" sz="1200" dirty="0" smtClean="0">
                <a:solidFill>
                  <a:srgbClr val="0070C0"/>
                </a:solidFill>
              </a:rPr>
            </a:br>
            <a:r>
              <a:rPr lang="he-IL" sz="1200" dirty="0" smtClean="0">
                <a:solidFill>
                  <a:srgbClr val="FF0000"/>
                </a:solidFill>
              </a:rPr>
              <a:t>19:20 </a:t>
            </a:r>
            <a:r>
              <a:rPr lang="he-IL" sz="1200" dirty="0" err="1" smtClean="0">
                <a:solidFill>
                  <a:srgbClr val="FF0000"/>
                </a:solidFill>
              </a:rPr>
              <a:t>קותי</a:t>
            </a:r>
            <a:r>
              <a:rPr lang="he-IL" sz="1200" dirty="0" smtClean="0">
                <a:solidFill>
                  <a:srgbClr val="FF0000"/>
                </a:solidFill>
              </a:rPr>
              <a:t> בחדר האחות ש.ח</a:t>
            </a:r>
            <a:r>
              <a:rPr lang="he-IL" sz="1200" dirty="0" smtClean="0">
                <a:solidFill>
                  <a:srgbClr val="0070C0"/>
                </a:solidFill>
              </a:rPr>
              <a:t/>
            </a:r>
            <a:br>
              <a:rPr lang="he-IL" sz="1200" dirty="0" smtClean="0">
                <a:solidFill>
                  <a:srgbClr val="0070C0"/>
                </a:solidFill>
              </a:rPr>
            </a:br>
            <a:r>
              <a:rPr lang="he-IL" sz="1200" dirty="0" smtClean="0">
                <a:solidFill>
                  <a:srgbClr val="0070C0"/>
                </a:solidFill>
              </a:rPr>
              <a:t>21:20 חדש ב-24</a:t>
            </a:r>
            <a:r>
              <a:rPr lang="he-IL" sz="1200" dirty="0" smtClean="0">
                <a:solidFill>
                  <a:srgbClr val="FF0000"/>
                </a:solidFill>
              </a:rPr>
              <a:t/>
            </a:r>
            <a:br>
              <a:rPr lang="he-IL" sz="1200" dirty="0" smtClean="0">
                <a:solidFill>
                  <a:srgbClr val="FF0000"/>
                </a:solidFill>
              </a:rPr>
            </a:br>
            <a:r>
              <a:rPr lang="he-IL" sz="1200" dirty="0" smtClean="0">
                <a:solidFill>
                  <a:srgbClr val="FF0000"/>
                </a:solidFill>
              </a:rPr>
              <a:t>22:00 עם ישראל חי ש.ח</a:t>
            </a:r>
            <a:br>
              <a:rPr lang="he-IL" sz="1200" dirty="0" smtClean="0">
                <a:solidFill>
                  <a:srgbClr val="FF0000"/>
                </a:solidFill>
              </a:rPr>
            </a:br>
            <a:r>
              <a:rPr lang="he-IL" sz="1200" dirty="0" smtClean="0">
                <a:solidFill>
                  <a:srgbClr val="FF0000"/>
                </a:solidFill>
              </a:rPr>
              <a:t>22:30 לייק בישראל. ש.ח</a:t>
            </a:r>
            <a:br>
              <a:rPr lang="he-IL" sz="1200" dirty="0" smtClean="0">
                <a:solidFill>
                  <a:srgbClr val="FF0000"/>
                </a:solidFill>
              </a:rPr>
            </a:br>
            <a:r>
              <a:rPr lang="he-IL" sz="1200" dirty="0" smtClean="0">
                <a:solidFill>
                  <a:srgbClr val="FF0000"/>
                </a:solidFill>
              </a:rPr>
              <a:t>23:30 אל תענו לי ש.ח</a:t>
            </a:r>
            <a:br>
              <a:rPr lang="he-IL" sz="1200" dirty="0" smtClean="0">
                <a:solidFill>
                  <a:srgbClr val="FF0000"/>
                </a:solidFill>
              </a:rPr>
            </a:br>
            <a:r>
              <a:rPr lang="he-IL" sz="1200" dirty="0" smtClean="0">
                <a:solidFill>
                  <a:srgbClr val="FF0000"/>
                </a:solidFill>
              </a:rPr>
              <a:t>00:25 מנטה עם ירון אילן ש.ח</a:t>
            </a:r>
            <a:br>
              <a:rPr lang="he-IL" sz="1200" dirty="0" smtClean="0">
                <a:solidFill>
                  <a:srgbClr val="FF0000"/>
                </a:solidFill>
              </a:rPr>
            </a:br>
            <a:r>
              <a:rPr lang="he-IL" sz="1200" dirty="0" smtClean="0">
                <a:solidFill>
                  <a:srgbClr val="0070C0"/>
                </a:solidFill>
              </a:rPr>
              <a:t>02:20 טיסת לילה</a:t>
            </a:r>
            <a:endParaRPr lang="he-IL" sz="1200" dirty="0">
              <a:solidFill>
                <a:srgbClr val="0070C0"/>
              </a:solidFill>
              <a:effectLst/>
            </a:endParaRPr>
          </a:p>
        </p:txBody>
      </p:sp>
      <p:sp>
        <p:nvSpPr>
          <p:cNvPr id="31" name="מלבן 30"/>
          <p:cNvSpPr/>
          <p:nvPr/>
        </p:nvSpPr>
        <p:spPr>
          <a:xfrm>
            <a:off x="5038725" y="885885"/>
            <a:ext cx="17526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200" b="1" dirty="0">
                <a:solidFill>
                  <a:srgbClr val="0070C0"/>
                </a:solidFill>
              </a:rPr>
              <a:t>יום ב' 16.7</a:t>
            </a:r>
            <a:br>
              <a:rPr lang="he-IL" sz="1200" b="1" dirty="0">
                <a:solidFill>
                  <a:srgbClr val="0070C0"/>
                </a:solidFill>
              </a:rPr>
            </a:br>
            <a:endParaRPr lang="he-IL" sz="1200" dirty="0">
              <a:solidFill>
                <a:srgbClr val="0070C0"/>
              </a:solidFill>
            </a:endParaRPr>
          </a:p>
          <a:p>
            <a:r>
              <a:rPr lang="he-IL" sz="1200" dirty="0">
                <a:solidFill>
                  <a:srgbClr val="0070C0"/>
                </a:solidFill>
              </a:rPr>
              <a:t>06:00 בוקר של להיטים</a:t>
            </a:r>
            <a:br>
              <a:rPr lang="he-IL" sz="1200" dirty="0">
                <a:solidFill>
                  <a:srgbClr val="0070C0"/>
                </a:solidFill>
              </a:rPr>
            </a:br>
            <a:r>
              <a:rPr lang="he-IL" sz="1200" dirty="0">
                <a:solidFill>
                  <a:srgbClr val="0070C0"/>
                </a:solidFill>
              </a:rPr>
              <a:t>09:00 מזרח תיכון חדש</a:t>
            </a:r>
            <a:br>
              <a:rPr lang="he-IL" sz="1200" dirty="0">
                <a:solidFill>
                  <a:srgbClr val="0070C0"/>
                </a:solidFill>
              </a:rPr>
            </a:br>
            <a:r>
              <a:rPr lang="he-IL" sz="1200" dirty="0">
                <a:solidFill>
                  <a:srgbClr val="0070C0"/>
                </a:solidFill>
              </a:rPr>
              <a:t>10:00 מנטה עם ירון אילן. שידור חי</a:t>
            </a:r>
            <a:br>
              <a:rPr lang="he-IL" sz="1200" dirty="0">
                <a:solidFill>
                  <a:srgbClr val="0070C0"/>
                </a:solidFill>
              </a:rPr>
            </a:br>
            <a:r>
              <a:rPr lang="he-IL" sz="1200" dirty="0">
                <a:solidFill>
                  <a:srgbClr val="0070C0"/>
                </a:solidFill>
              </a:rPr>
              <a:t>12:00 </a:t>
            </a:r>
            <a:r>
              <a:rPr lang="he-IL" sz="1200" dirty="0" err="1">
                <a:solidFill>
                  <a:srgbClr val="0070C0"/>
                </a:solidFill>
              </a:rPr>
              <a:t>קותי</a:t>
            </a:r>
            <a:r>
              <a:rPr lang="he-IL" sz="1200" dirty="0">
                <a:solidFill>
                  <a:srgbClr val="0070C0"/>
                </a:solidFill>
              </a:rPr>
              <a:t> בחדר האחות. שידור חי</a:t>
            </a:r>
            <a:br>
              <a:rPr lang="he-IL" sz="1200" dirty="0">
                <a:solidFill>
                  <a:srgbClr val="0070C0"/>
                </a:solidFill>
              </a:rPr>
            </a:br>
            <a:r>
              <a:rPr lang="he-IL" sz="1200" dirty="0">
                <a:solidFill>
                  <a:srgbClr val="0070C0"/>
                </a:solidFill>
              </a:rPr>
              <a:t>14:00 כוכב בצהריים. שידור חי</a:t>
            </a:r>
            <a:br>
              <a:rPr lang="he-IL" sz="1200" dirty="0">
                <a:solidFill>
                  <a:srgbClr val="0070C0"/>
                </a:solidFill>
              </a:rPr>
            </a:br>
            <a:r>
              <a:rPr lang="he-IL" sz="1200" dirty="0">
                <a:solidFill>
                  <a:srgbClr val="0070C0"/>
                </a:solidFill>
              </a:rPr>
              <a:t>16:00 עם ישראל חי עם דובדבני </a:t>
            </a:r>
            <a:r>
              <a:rPr lang="he-IL" sz="1200" dirty="0" err="1">
                <a:solidFill>
                  <a:srgbClr val="0070C0"/>
                </a:solidFill>
              </a:rPr>
              <a:t>וקובאץ</a:t>
            </a:r>
            <a:r>
              <a:rPr lang="he-IL" sz="1200" dirty="0">
                <a:solidFill>
                  <a:srgbClr val="0070C0"/>
                </a:solidFill>
              </a:rPr>
              <a:t>'</a:t>
            </a:r>
            <a:br>
              <a:rPr lang="he-IL" sz="1200" dirty="0">
                <a:solidFill>
                  <a:srgbClr val="0070C0"/>
                </a:solidFill>
              </a:rPr>
            </a:br>
            <a:r>
              <a:rPr lang="he-IL" sz="1200" dirty="0">
                <a:solidFill>
                  <a:srgbClr val="0070C0"/>
                </a:solidFill>
              </a:rPr>
              <a:t>17:30 לייק בישראל</a:t>
            </a:r>
            <a:br>
              <a:rPr lang="he-IL" sz="1200" dirty="0">
                <a:solidFill>
                  <a:srgbClr val="0070C0"/>
                </a:solidFill>
              </a:rPr>
            </a:br>
            <a:r>
              <a:rPr lang="he-IL" sz="1200" dirty="0">
                <a:solidFill>
                  <a:srgbClr val="0070C0"/>
                </a:solidFill>
              </a:rPr>
              <a:t>18:30 אל תענו לי</a:t>
            </a:r>
            <a:r>
              <a:rPr lang="he-IL" sz="1200" dirty="0">
                <a:solidFill>
                  <a:srgbClr val="FF0000"/>
                </a:solidFill>
              </a:rPr>
              <a:t/>
            </a:r>
            <a:br>
              <a:rPr lang="he-IL" sz="1200" dirty="0">
                <a:solidFill>
                  <a:srgbClr val="FF0000"/>
                </a:solidFill>
              </a:rPr>
            </a:br>
            <a:r>
              <a:rPr lang="he-IL" sz="1200" dirty="0">
                <a:solidFill>
                  <a:srgbClr val="FF0000"/>
                </a:solidFill>
              </a:rPr>
              <a:t>19:20 </a:t>
            </a:r>
            <a:r>
              <a:rPr lang="he-IL" sz="1200" dirty="0" err="1">
                <a:solidFill>
                  <a:srgbClr val="FF0000"/>
                </a:solidFill>
              </a:rPr>
              <a:t>קותי</a:t>
            </a:r>
            <a:r>
              <a:rPr lang="he-IL" sz="1200" dirty="0">
                <a:solidFill>
                  <a:srgbClr val="FF0000"/>
                </a:solidFill>
              </a:rPr>
              <a:t> בחדר האחות ש.ח</a:t>
            </a:r>
            <a:br>
              <a:rPr lang="he-IL" sz="1200" dirty="0">
                <a:solidFill>
                  <a:srgbClr val="FF0000"/>
                </a:solidFill>
              </a:rPr>
            </a:br>
            <a:r>
              <a:rPr lang="he-IL" sz="1200" dirty="0">
                <a:solidFill>
                  <a:srgbClr val="FF0000"/>
                </a:solidFill>
              </a:rPr>
              <a:t>21:20 חדש ב-24</a:t>
            </a:r>
            <a:br>
              <a:rPr lang="he-IL" sz="1200" dirty="0">
                <a:solidFill>
                  <a:srgbClr val="FF0000"/>
                </a:solidFill>
              </a:rPr>
            </a:br>
            <a:r>
              <a:rPr lang="he-IL" sz="1200" dirty="0">
                <a:solidFill>
                  <a:srgbClr val="FF0000"/>
                </a:solidFill>
              </a:rPr>
              <a:t>22:00 עם ישראל חי ש.ח</a:t>
            </a:r>
            <a:br>
              <a:rPr lang="he-IL" sz="1200" dirty="0">
                <a:solidFill>
                  <a:srgbClr val="FF0000"/>
                </a:solidFill>
              </a:rPr>
            </a:br>
            <a:r>
              <a:rPr lang="he-IL" sz="1200" dirty="0">
                <a:solidFill>
                  <a:srgbClr val="FF0000"/>
                </a:solidFill>
              </a:rPr>
              <a:t>22:30 לייק בישראל. ש.ח</a:t>
            </a:r>
            <a:br>
              <a:rPr lang="he-IL" sz="1200" dirty="0">
                <a:solidFill>
                  <a:srgbClr val="FF0000"/>
                </a:solidFill>
              </a:rPr>
            </a:br>
            <a:r>
              <a:rPr lang="he-IL" sz="1200" dirty="0">
                <a:solidFill>
                  <a:srgbClr val="FF0000"/>
                </a:solidFill>
              </a:rPr>
              <a:t>23:30 אל תענו לי ש.ח</a:t>
            </a:r>
            <a:br>
              <a:rPr lang="he-IL" sz="1200" dirty="0">
                <a:solidFill>
                  <a:srgbClr val="FF0000"/>
                </a:solidFill>
              </a:rPr>
            </a:br>
            <a:r>
              <a:rPr lang="he-IL" sz="1200" dirty="0">
                <a:solidFill>
                  <a:srgbClr val="FF0000"/>
                </a:solidFill>
              </a:rPr>
              <a:t>00:25 מנטה עם ירון אילן ש.ח</a:t>
            </a:r>
            <a:br>
              <a:rPr lang="he-IL" sz="1200" dirty="0">
                <a:solidFill>
                  <a:srgbClr val="FF0000"/>
                </a:solidFill>
              </a:rPr>
            </a:br>
            <a:r>
              <a:rPr lang="he-IL" sz="1200" dirty="0">
                <a:solidFill>
                  <a:srgbClr val="0070C0"/>
                </a:solidFill>
              </a:rPr>
              <a:t>02:20 טיסת לילה</a:t>
            </a:r>
            <a:endParaRPr lang="he-IL" sz="1200" dirty="0">
              <a:solidFill>
                <a:srgbClr val="0070C0"/>
              </a:solidFill>
              <a:effectLst/>
            </a:endParaRPr>
          </a:p>
        </p:txBody>
      </p:sp>
      <p:sp>
        <p:nvSpPr>
          <p:cNvPr id="40" name="מלבן 39"/>
          <p:cNvSpPr/>
          <p:nvPr/>
        </p:nvSpPr>
        <p:spPr>
          <a:xfrm>
            <a:off x="3286125" y="885885"/>
            <a:ext cx="1752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200" b="1" dirty="0">
                <a:solidFill>
                  <a:srgbClr val="0070C0"/>
                </a:solidFill>
              </a:rPr>
              <a:t>יום ג' 17.7</a:t>
            </a:r>
            <a:br>
              <a:rPr lang="he-IL" sz="1200" b="1" dirty="0">
                <a:solidFill>
                  <a:srgbClr val="0070C0"/>
                </a:solidFill>
              </a:rPr>
            </a:br>
            <a:endParaRPr lang="he-IL" sz="1200" dirty="0">
              <a:solidFill>
                <a:srgbClr val="0070C0"/>
              </a:solidFill>
            </a:endParaRPr>
          </a:p>
          <a:p>
            <a:r>
              <a:rPr lang="he-IL" sz="1200" dirty="0">
                <a:solidFill>
                  <a:srgbClr val="0070C0"/>
                </a:solidFill>
              </a:rPr>
              <a:t>06:00 בוקר של להיטים</a:t>
            </a:r>
            <a:br>
              <a:rPr lang="he-IL" sz="1200" dirty="0">
                <a:solidFill>
                  <a:srgbClr val="0070C0"/>
                </a:solidFill>
              </a:rPr>
            </a:br>
            <a:r>
              <a:rPr lang="he-IL" sz="1200" dirty="0">
                <a:solidFill>
                  <a:srgbClr val="0070C0"/>
                </a:solidFill>
              </a:rPr>
              <a:t>09:00 מזרח תיכון חדש</a:t>
            </a:r>
            <a:br>
              <a:rPr lang="he-IL" sz="1200" dirty="0">
                <a:solidFill>
                  <a:srgbClr val="0070C0"/>
                </a:solidFill>
              </a:rPr>
            </a:br>
            <a:r>
              <a:rPr lang="he-IL" sz="1200" dirty="0">
                <a:solidFill>
                  <a:srgbClr val="0070C0"/>
                </a:solidFill>
              </a:rPr>
              <a:t>10:00 מנטה עם ירון אילן. שידור חי</a:t>
            </a:r>
            <a:br>
              <a:rPr lang="he-IL" sz="1200" dirty="0">
                <a:solidFill>
                  <a:srgbClr val="0070C0"/>
                </a:solidFill>
              </a:rPr>
            </a:br>
            <a:r>
              <a:rPr lang="he-IL" sz="1200" dirty="0">
                <a:solidFill>
                  <a:srgbClr val="0070C0"/>
                </a:solidFill>
              </a:rPr>
              <a:t>12:00 </a:t>
            </a:r>
            <a:r>
              <a:rPr lang="he-IL" sz="1200" dirty="0" err="1">
                <a:solidFill>
                  <a:srgbClr val="0070C0"/>
                </a:solidFill>
              </a:rPr>
              <a:t>קותי</a:t>
            </a:r>
            <a:r>
              <a:rPr lang="he-IL" sz="1200" dirty="0">
                <a:solidFill>
                  <a:srgbClr val="0070C0"/>
                </a:solidFill>
              </a:rPr>
              <a:t> בחדר האחות. שידור חי</a:t>
            </a:r>
            <a:br>
              <a:rPr lang="he-IL" sz="1200" dirty="0">
                <a:solidFill>
                  <a:srgbClr val="0070C0"/>
                </a:solidFill>
              </a:rPr>
            </a:br>
            <a:r>
              <a:rPr lang="he-IL" sz="1200" dirty="0">
                <a:solidFill>
                  <a:srgbClr val="0070C0"/>
                </a:solidFill>
              </a:rPr>
              <a:t>14:00 כוכב בצהריים. שידור חי</a:t>
            </a:r>
            <a:br>
              <a:rPr lang="he-IL" sz="1200" dirty="0">
                <a:solidFill>
                  <a:srgbClr val="0070C0"/>
                </a:solidFill>
              </a:rPr>
            </a:br>
            <a:r>
              <a:rPr lang="he-IL" sz="1200" dirty="0">
                <a:solidFill>
                  <a:srgbClr val="0070C0"/>
                </a:solidFill>
              </a:rPr>
              <a:t>16:00 עם ישראל חי עם איתי שגב</a:t>
            </a:r>
            <a:br>
              <a:rPr lang="he-IL" sz="1200" dirty="0">
                <a:solidFill>
                  <a:srgbClr val="0070C0"/>
                </a:solidFill>
              </a:rPr>
            </a:br>
            <a:r>
              <a:rPr lang="he-IL" sz="1200" dirty="0">
                <a:solidFill>
                  <a:srgbClr val="0070C0"/>
                </a:solidFill>
              </a:rPr>
              <a:t>17:00 לייב </a:t>
            </a:r>
            <a:r>
              <a:rPr lang="he-IL" sz="1200" dirty="0" err="1">
                <a:solidFill>
                  <a:srgbClr val="0070C0"/>
                </a:solidFill>
              </a:rPr>
              <a:t>מהקאמפ</a:t>
            </a:r>
            <a:r>
              <a:rPr lang="he-IL" sz="1200" dirty="0">
                <a:solidFill>
                  <a:srgbClr val="0070C0"/>
                </a:solidFill>
              </a:rPr>
              <a:t/>
            </a:r>
            <a:br>
              <a:rPr lang="he-IL" sz="1200" dirty="0">
                <a:solidFill>
                  <a:srgbClr val="0070C0"/>
                </a:solidFill>
              </a:rPr>
            </a:br>
            <a:r>
              <a:rPr lang="he-IL" sz="1200" dirty="0">
                <a:solidFill>
                  <a:srgbClr val="0070C0"/>
                </a:solidFill>
              </a:rPr>
              <a:t>17:30 לייק בישראל</a:t>
            </a:r>
            <a:br>
              <a:rPr lang="he-IL" sz="1200" dirty="0">
                <a:solidFill>
                  <a:srgbClr val="0070C0"/>
                </a:solidFill>
              </a:rPr>
            </a:br>
            <a:r>
              <a:rPr lang="he-IL" sz="1200" dirty="0">
                <a:solidFill>
                  <a:srgbClr val="0070C0"/>
                </a:solidFill>
              </a:rPr>
              <a:t>18:30 אל תענו לי</a:t>
            </a:r>
            <a:br>
              <a:rPr lang="he-IL" sz="1200" dirty="0">
                <a:solidFill>
                  <a:srgbClr val="0070C0"/>
                </a:solidFill>
              </a:rPr>
            </a:br>
            <a:r>
              <a:rPr lang="he-IL" sz="1200" dirty="0">
                <a:solidFill>
                  <a:srgbClr val="FF0000"/>
                </a:solidFill>
              </a:rPr>
              <a:t>19:20 </a:t>
            </a:r>
            <a:r>
              <a:rPr lang="he-IL" sz="1200" dirty="0" err="1">
                <a:solidFill>
                  <a:srgbClr val="FF0000"/>
                </a:solidFill>
              </a:rPr>
              <a:t>קותי</a:t>
            </a:r>
            <a:r>
              <a:rPr lang="he-IL" sz="1200" dirty="0">
                <a:solidFill>
                  <a:srgbClr val="FF0000"/>
                </a:solidFill>
              </a:rPr>
              <a:t> בחדר האחות ש.ח</a:t>
            </a:r>
            <a:br>
              <a:rPr lang="he-IL" sz="1200" dirty="0">
                <a:solidFill>
                  <a:srgbClr val="FF0000"/>
                </a:solidFill>
              </a:rPr>
            </a:br>
            <a:r>
              <a:rPr lang="he-IL" sz="1200" dirty="0">
                <a:solidFill>
                  <a:srgbClr val="FF0000"/>
                </a:solidFill>
              </a:rPr>
              <a:t>21:20 חדש ב-24</a:t>
            </a:r>
            <a:br>
              <a:rPr lang="he-IL" sz="1200" dirty="0">
                <a:solidFill>
                  <a:srgbClr val="FF0000"/>
                </a:solidFill>
              </a:rPr>
            </a:br>
            <a:r>
              <a:rPr lang="he-IL" sz="1200" dirty="0">
                <a:solidFill>
                  <a:srgbClr val="FF0000"/>
                </a:solidFill>
              </a:rPr>
              <a:t>22:00 עם ישראל חי ש.ח</a:t>
            </a:r>
            <a:br>
              <a:rPr lang="he-IL" sz="1200" dirty="0">
                <a:solidFill>
                  <a:srgbClr val="FF0000"/>
                </a:solidFill>
              </a:rPr>
            </a:br>
            <a:r>
              <a:rPr lang="he-IL" sz="1200" dirty="0">
                <a:solidFill>
                  <a:srgbClr val="FF0000"/>
                </a:solidFill>
              </a:rPr>
              <a:t>22:30 לייק בישראל. ש.ח</a:t>
            </a:r>
            <a:br>
              <a:rPr lang="he-IL" sz="1200" dirty="0">
                <a:solidFill>
                  <a:srgbClr val="FF0000"/>
                </a:solidFill>
              </a:rPr>
            </a:br>
            <a:r>
              <a:rPr lang="he-IL" sz="1200" dirty="0">
                <a:solidFill>
                  <a:srgbClr val="FF0000"/>
                </a:solidFill>
              </a:rPr>
              <a:t>23:30 אל תענו לי ש.ח</a:t>
            </a:r>
            <a:br>
              <a:rPr lang="he-IL" sz="1200" dirty="0">
                <a:solidFill>
                  <a:srgbClr val="FF0000"/>
                </a:solidFill>
              </a:rPr>
            </a:br>
            <a:r>
              <a:rPr lang="he-IL" sz="1200" dirty="0">
                <a:solidFill>
                  <a:srgbClr val="FF0000"/>
                </a:solidFill>
              </a:rPr>
              <a:t>00:25 מנטה עם ירון אילן ש.ח</a:t>
            </a:r>
            <a:r>
              <a:rPr lang="he-IL" sz="1200" dirty="0">
                <a:solidFill>
                  <a:srgbClr val="0070C0"/>
                </a:solidFill>
              </a:rPr>
              <a:t/>
            </a:r>
            <a:br>
              <a:rPr lang="he-IL" sz="1200" dirty="0">
                <a:solidFill>
                  <a:srgbClr val="0070C0"/>
                </a:solidFill>
              </a:rPr>
            </a:br>
            <a:r>
              <a:rPr lang="he-IL" sz="1200" dirty="0">
                <a:solidFill>
                  <a:srgbClr val="0070C0"/>
                </a:solidFill>
              </a:rPr>
              <a:t>02:20 טיסת לילה</a:t>
            </a:r>
            <a:endParaRPr lang="he-IL" sz="1200" dirty="0">
              <a:solidFill>
                <a:srgbClr val="0070C0"/>
              </a:solidFill>
              <a:effectLst/>
            </a:endParaRPr>
          </a:p>
        </p:txBody>
      </p:sp>
      <p:pic>
        <p:nvPicPr>
          <p:cNvPr id="41" name="תמונה 40" descr="logo kesh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9810" y="867948"/>
            <a:ext cx="497815" cy="453330"/>
          </a:xfrm>
          <a:prstGeom prst="rect">
            <a:avLst/>
          </a:prstGeom>
        </p:spPr>
      </p:pic>
      <p:pic>
        <p:nvPicPr>
          <p:cNvPr id="42" name="תמונה 41" descr="logo kesh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9585" y="867948"/>
            <a:ext cx="497815" cy="453330"/>
          </a:xfrm>
          <a:prstGeom prst="rect">
            <a:avLst/>
          </a:prstGeom>
        </p:spPr>
      </p:pic>
      <p:pic>
        <p:nvPicPr>
          <p:cNvPr id="43" name="תמונה 42" descr="logo kesh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867948"/>
            <a:ext cx="497815" cy="45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1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925" y="-15385"/>
            <a:ext cx="8001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00000"/>
              </a:lnSpc>
            </a:pPr>
            <a:r>
              <a:rPr lang="he-IL" sz="28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לוח שידורים – ע' 24- קיץ 2012 – מול רשת</a:t>
            </a:r>
          </a:p>
        </p:txBody>
      </p:sp>
      <p:cxnSp>
        <p:nvCxnSpPr>
          <p:cNvPr id="4" name="מחבר ישר 3"/>
          <p:cNvCxnSpPr/>
          <p:nvPr/>
        </p:nvCxnSpPr>
        <p:spPr>
          <a:xfrm flipH="1">
            <a:off x="1219200" y="815210"/>
            <a:ext cx="73152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מלבן 1"/>
          <p:cNvSpPr/>
          <p:nvPr/>
        </p:nvSpPr>
        <p:spPr>
          <a:xfrm>
            <a:off x="6791325" y="853619"/>
            <a:ext cx="1752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200" b="1" dirty="0">
                <a:solidFill>
                  <a:srgbClr val="0070C0"/>
                </a:solidFill>
              </a:rPr>
              <a:t>יום ד' 18.7</a:t>
            </a:r>
            <a:br>
              <a:rPr lang="he-IL" sz="1200" b="1" dirty="0">
                <a:solidFill>
                  <a:srgbClr val="0070C0"/>
                </a:solidFill>
              </a:rPr>
            </a:br>
            <a:endParaRPr lang="he-IL" sz="1200" dirty="0">
              <a:solidFill>
                <a:srgbClr val="0070C0"/>
              </a:solidFill>
            </a:endParaRPr>
          </a:p>
          <a:p>
            <a:r>
              <a:rPr lang="he-IL" sz="1200" dirty="0">
                <a:solidFill>
                  <a:srgbClr val="0070C0"/>
                </a:solidFill>
              </a:rPr>
              <a:t>06:00 בוקר של להיטים</a:t>
            </a:r>
            <a:br>
              <a:rPr lang="he-IL" sz="1200" dirty="0">
                <a:solidFill>
                  <a:srgbClr val="0070C0"/>
                </a:solidFill>
              </a:rPr>
            </a:br>
            <a:r>
              <a:rPr lang="he-IL" sz="1200" dirty="0">
                <a:solidFill>
                  <a:srgbClr val="0070C0"/>
                </a:solidFill>
              </a:rPr>
              <a:t>09:00 מזרח תיכון חדש</a:t>
            </a:r>
            <a:br>
              <a:rPr lang="he-IL" sz="1200" dirty="0">
                <a:solidFill>
                  <a:srgbClr val="0070C0"/>
                </a:solidFill>
              </a:rPr>
            </a:br>
            <a:r>
              <a:rPr lang="he-IL" sz="1200" dirty="0">
                <a:solidFill>
                  <a:srgbClr val="0070C0"/>
                </a:solidFill>
              </a:rPr>
              <a:t>10:00 מנטה עם ירון אילן. שידור חי</a:t>
            </a:r>
            <a:br>
              <a:rPr lang="he-IL" sz="1200" dirty="0">
                <a:solidFill>
                  <a:srgbClr val="0070C0"/>
                </a:solidFill>
              </a:rPr>
            </a:br>
            <a:r>
              <a:rPr lang="he-IL" sz="1200" dirty="0">
                <a:solidFill>
                  <a:srgbClr val="0070C0"/>
                </a:solidFill>
              </a:rPr>
              <a:t>12:00 </a:t>
            </a:r>
            <a:r>
              <a:rPr lang="he-IL" sz="1200" dirty="0" err="1">
                <a:solidFill>
                  <a:srgbClr val="0070C0"/>
                </a:solidFill>
              </a:rPr>
              <a:t>קותי</a:t>
            </a:r>
            <a:r>
              <a:rPr lang="he-IL" sz="1200" dirty="0">
                <a:solidFill>
                  <a:srgbClr val="0070C0"/>
                </a:solidFill>
              </a:rPr>
              <a:t> בחדר האחות. שידור חי</a:t>
            </a:r>
            <a:br>
              <a:rPr lang="he-IL" sz="1200" dirty="0">
                <a:solidFill>
                  <a:srgbClr val="0070C0"/>
                </a:solidFill>
              </a:rPr>
            </a:br>
            <a:r>
              <a:rPr lang="he-IL" sz="1200" dirty="0">
                <a:solidFill>
                  <a:srgbClr val="0070C0"/>
                </a:solidFill>
              </a:rPr>
              <a:t>14:00 כוכב בצהריים. שידור חי</a:t>
            </a:r>
            <a:br>
              <a:rPr lang="he-IL" sz="1200" dirty="0">
                <a:solidFill>
                  <a:srgbClr val="0070C0"/>
                </a:solidFill>
              </a:rPr>
            </a:br>
            <a:r>
              <a:rPr lang="he-IL" sz="1200" dirty="0">
                <a:solidFill>
                  <a:srgbClr val="0070C0"/>
                </a:solidFill>
              </a:rPr>
              <a:t>16:00 עם ישראל חי דובדבני </a:t>
            </a:r>
            <a:r>
              <a:rPr lang="he-IL" sz="1200" dirty="0" err="1">
                <a:solidFill>
                  <a:srgbClr val="0070C0"/>
                </a:solidFill>
              </a:rPr>
              <a:t>וקובאץ</a:t>
            </a:r>
            <a:r>
              <a:rPr lang="he-IL" sz="1200" dirty="0">
                <a:solidFill>
                  <a:srgbClr val="0070C0"/>
                </a:solidFill>
              </a:rPr>
              <a:t>'</a:t>
            </a:r>
            <a:br>
              <a:rPr lang="he-IL" sz="1200" dirty="0">
                <a:solidFill>
                  <a:srgbClr val="0070C0"/>
                </a:solidFill>
              </a:rPr>
            </a:br>
            <a:r>
              <a:rPr lang="he-IL" sz="1200" dirty="0">
                <a:solidFill>
                  <a:srgbClr val="0070C0"/>
                </a:solidFill>
              </a:rPr>
              <a:t>17:00 לייב </a:t>
            </a:r>
            <a:r>
              <a:rPr lang="he-IL" sz="1200" dirty="0" err="1">
                <a:solidFill>
                  <a:srgbClr val="0070C0"/>
                </a:solidFill>
              </a:rPr>
              <a:t>מהקאמפ</a:t>
            </a:r>
            <a:r>
              <a:rPr lang="he-IL" sz="1200" dirty="0">
                <a:solidFill>
                  <a:srgbClr val="0070C0"/>
                </a:solidFill>
              </a:rPr>
              <a:t/>
            </a:r>
            <a:br>
              <a:rPr lang="he-IL" sz="1200" dirty="0">
                <a:solidFill>
                  <a:srgbClr val="0070C0"/>
                </a:solidFill>
              </a:rPr>
            </a:br>
            <a:r>
              <a:rPr lang="he-IL" sz="1200" dirty="0">
                <a:solidFill>
                  <a:srgbClr val="0070C0"/>
                </a:solidFill>
              </a:rPr>
              <a:t>17:30 לייק בישראל</a:t>
            </a:r>
            <a:br>
              <a:rPr lang="he-IL" sz="1200" dirty="0">
                <a:solidFill>
                  <a:srgbClr val="0070C0"/>
                </a:solidFill>
              </a:rPr>
            </a:br>
            <a:r>
              <a:rPr lang="he-IL" sz="1200" dirty="0">
                <a:solidFill>
                  <a:srgbClr val="0070C0"/>
                </a:solidFill>
              </a:rPr>
              <a:t>18:30 מקדימה הופעה חיה</a:t>
            </a:r>
            <a:br>
              <a:rPr lang="he-IL" sz="1200" dirty="0">
                <a:solidFill>
                  <a:srgbClr val="0070C0"/>
                </a:solidFill>
              </a:rPr>
            </a:br>
            <a:r>
              <a:rPr lang="he-IL" sz="1200" dirty="0">
                <a:solidFill>
                  <a:srgbClr val="0070C0"/>
                </a:solidFill>
              </a:rPr>
              <a:t>19:30 </a:t>
            </a:r>
            <a:r>
              <a:rPr lang="he-IL" sz="1200" dirty="0" err="1">
                <a:solidFill>
                  <a:srgbClr val="0070C0"/>
                </a:solidFill>
              </a:rPr>
              <a:t>מרגול</a:t>
            </a:r>
            <a:r>
              <a:rPr lang="he-IL" sz="1200" dirty="0">
                <a:solidFill>
                  <a:srgbClr val="0070C0"/>
                </a:solidFill>
              </a:rPr>
              <a:t> בהופעה חיה - שידור חי עם עודד מנשה</a:t>
            </a:r>
            <a:br>
              <a:rPr lang="he-IL" sz="1200" dirty="0">
                <a:solidFill>
                  <a:srgbClr val="0070C0"/>
                </a:solidFill>
              </a:rPr>
            </a:br>
            <a:r>
              <a:rPr lang="he-IL" sz="1200" dirty="0">
                <a:solidFill>
                  <a:srgbClr val="0070C0"/>
                </a:solidFill>
              </a:rPr>
              <a:t>21:00 </a:t>
            </a:r>
            <a:r>
              <a:rPr lang="he-IL" sz="1200" dirty="0" err="1">
                <a:solidFill>
                  <a:srgbClr val="0070C0"/>
                </a:solidFill>
              </a:rPr>
              <a:t>חאפלה</a:t>
            </a:r>
            <a:r>
              <a:rPr lang="he-IL" sz="1200" dirty="0">
                <a:solidFill>
                  <a:srgbClr val="0070C0"/>
                </a:solidFill>
              </a:rPr>
              <a:t> ב-24</a:t>
            </a:r>
            <a:br>
              <a:rPr lang="he-IL" sz="1200" dirty="0">
                <a:solidFill>
                  <a:srgbClr val="0070C0"/>
                </a:solidFill>
              </a:rPr>
            </a:br>
            <a:r>
              <a:rPr lang="he-IL" sz="1200" dirty="0">
                <a:solidFill>
                  <a:srgbClr val="0070C0"/>
                </a:solidFill>
              </a:rPr>
              <a:t>21:50 כוכב נולד 10 פרק 16</a:t>
            </a:r>
            <a:br>
              <a:rPr lang="he-IL" sz="1200" dirty="0">
                <a:solidFill>
                  <a:srgbClr val="0070C0"/>
                </a:solidFill>
              </a:rPr>
            </a:br>
            <a:r>
              <a:rPr lang="he-IL" sz="1200" dirty="0">
                <a:solidFill>
                  <a:srgbClr val="FF0000"/>
                </a:solidFill>
              </a:rPr>
              <a:t>23:30 אבי הזמר ש.ח</a:t>
            </a:r>
            <a:r>
              <a:rPr lang="he-IL" sz="1200" dirty="0">
                <a:solidFill>
                  <a:srgbClr val="0070C0"/>
                </a:solidFill>
              </a:rPr>
              <a:t/>
            </a:r>
            <a:br>
              <a:rPr lang="he-IL" sz="1200" dirty="0">
                <a:solidFill>
                  <a:srgbClr val="0070C0"/>
                </a:solidFill>
              </a:rPr>
            </a:br>
            <a:r>
              <a:rPr lang="he-IL" sz="1200" dirty="0">
                <a:solidFill>
                  <a:srgbClr val="0070C0"/>
                </a:solidFill>
              </a:rPr>
              <a:t>00:30 מנטה עם ירון אילן ש.ח</a:t>
            </a:r>
            <a:br>
              <a:rPr lang="he-IL" sz="1200" dirty="0">
                <a:solidFill>
                  <a:srgbClr val="0070C0"/>
                </a:solidFill>
              </a:rPr>
            </a:br>
            <a:r>
              <a:rPr lang="he-IL" sz="1200" dirty="0">
                <a:solidFill>
                  <a:srgbClr val="0070C0"/>
                </a:solidFill>
              </a:rPr>
              <a:t>02:30 טיסת לילה</a:t>
            </a:r>
            <a:endParaRPr lang="he-IL" sz="1200" dirty="0">
              <a:solidFill>
                <a:srgbClr val="0070C0"/>
              </a:solidFill>
              <a:effectLst/>
            </a:endParaRPr>
          </a:p>
        </p:txBody>
      </p:sp>
      <p:sp>
        <p:nvSpPr>
          <p:cNvPr id="31" name="מלבן 30"/>
          <p:cNvSpPr/>
          <p:nvPr/>
        </p:nvSpPr>
        <p:spPr>
          <a:xfrm>
            <a:off x="5038725" y="853619"/>
            <a:ext cx="1752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200" b="1" dirty="0">
                <a:solidFill>
                  <a:srgbClr val="0070C0"/>
                </a:solidFill>
              </a:rPr>
              <a:t>יום ה' 19.7</a:t>
            </a:r>
            <a:br>
              <a:rPr lang="he-IL" sz="1200" b="1" dirty="0">
                <a:solidFill>
                  <a:srgbClr val="0070C0"/>
                </a:solidFill>
              </a:rPr>
            </a:br>
            <a:endParaRPr lang="he-IL" sz="1200" dirty="0">
              <a:solidFill>
                <a:srgbClr val="0070C0"/>
              </a:solidFill>
            </a:endParaRPr>
          </a:p>
          <a:p>
            <a:r>
              <a:rPr lang="he-IL" sz="1200" dirty="0">
                <a:solidFill>
                  <a:srgbClr val="0070C0"/>
                </a:solidFill>
              </a:rPr>
              <a:t>06:00 בוקר של להיטים</a:t>
            </a:r>
            <a:br>
              <a:rPr lang="he-IL" sz="1200" dirty="0">
                <a:solidFill>
                  <a:srgbClr val="0070C0"/>
                </a:solidFill>
              </a:rPr>
            </a:br>
            <a:r>
              <a:rPr lang="he-IL" sz="1200" dirty="0">
                <a:solidFill>
                  <a:srgbClr val="0070C0"/>
                </a:solidFill>
              </a:rPr>
              <a:t>09:00 מזרח תיכון חדש</a:t>
            </a:r>
            <a:br>
              <a:rPr lang="he-IL" sz="1200" dirty="0">
                <a:solidFill>
                  <a:srgbClr val="0070C0"/>
                </a:solidFill>
              </a:rPr>
            </a:br>
            <a:r>
              <a:rPr lang="he-IL" sz="1200" dirty="0">
                <a:solidFill>
                  <a:srgbClr val="0070C0"/>
                </a:solidFill>
              </a:rPr>
              <a:t>10:00 השיר שלכם </a:t>
            </a:r>
            <a:r>
              <a:rPr lang="he-IL" sz="1200" dirty="0" err="1">
                <a:solidFill>
                  <a:srgbClr val="0070C0"/>
                </a:solidFill>
              </a:rPr>
              <a:t>קליפים+הקדשות</a:t>
            </a:r>
            <a:r>
              <a:rPr lang="he-IL" sz="1200" dirty="0">
                <a:solidFill>
                  <a:srgbClr val="0070C0"/>
                </a:solidFill>
              </a:rPr>
              <a:t/>
            </a:r>
            <a:br>
              <a:rPr lang="he-IL" sz="1200" dirty="0">
                <a:solidFill>
                  <a:srgbClr val="0070C0"/>
                </a:solidFill>
              </a:rPr>
            </a:br>
            <a:r>
              <a:rPr lang="he-IL" sz="1200" dirty="0">
                <a:solidFill>
                  <a:srgbClr val="FF0000"/>
                </a:solidFill>
              </a:rPr>
              <a:t>14:00 לאשקלון באהבה </a:t>
            </a:r>
            <a:r>
              <a:rPr lang="he-IL" sz="1200" dirty="0" err="1">
                <a:solidFill>
                  <a:srgbClr val="FF0000"/>
                </a:solidFill>
              </a:rPr>
              <a:t>מרגול</a:t>
            </a:r>
            <a:r>
              <a:rPr lang="he-IL" sz="1200" dirty="0">
                <a:solidFill>
                  <a:srgbClr val="FF0000"/>
                </a:solidFill>
              </a:rPr>
              <a:t> בהופעה חיה ש.ח</a:t>
            </a:r>
            <a:r>
              <a:rPr lang="he-IL" sz="1200" dirty="0">
                <a:solidFill>
                  <a:srgbClr val="0070C0"/>
                </a:solidFill>
              </a:rPr>
              <a:t/>
            </a:r>
            <a:br>
              <a:rPr lang="he-IL" sz="1200" dirty="0">
                <a:solidFill>
                  <a:srgbClr val="0070C0"/>
                </a:solidFill>
              </a:rPr>
            </a:br>
            <a:r>
              <a:rPr lang="he-IL" sz="1200" dirty="0">
                <a:solidFill>
                  <a:srgbClr val="0070C0"/>
                </a:solidFill>
              </a:rPr>
              <a:t>16:00 עם ישראל חי עם איתי שגב</a:t>
            </a:r>
            <a:br>
              <a:rPr lang="he-IL" sz="1200" dirty="0">
                <a:solidFill>
                  <a:srgbClr val="0070C0"/>
                </a:solidFill>
              </a:rPr>
            </a:br>
            <a:r>
              <a:rPr lang="he-IL" sz="1200" dirty="0">
                <a:solidFill>
                  <a:srgbClr val="0070C0"/>
                </a:solidFill>
              </a:rPr>
              <a:t>17:00 לייב </a:t>
            </a:r>
            <a:r>
              <a:rPr lang="he-IL" sz="1200" dirty="0" err="1">
                <a:solidFill>
                  <a:srgbClr val="0070C0"/>
                </a:solidFill>
              </a:rPr>
              <a:t>מהקאמפ</a:t>
            </a:r>
            <a:r>
              <a:rPr lang="he-IL" sz="1200" dirty="0">
                <a:solidFill>
                  <a:srgbClr val="0070C0"/>
                </a:solidFill>
              </a:rPr>
              <a:t/>
            </a:r>
            <a:br>
              <a:rPr lang="he-IL" sz="1200" dirty="0">
                <a:solidFill>
                  <a:srgbClr val="0070C0"/>
                </a:solidFill>
              </a:rPr>
            </a:br>
            <a:r>
              <a:rPr lang="he-IL" sz="1200" dirty="0">
                <a:solidFill>
                  <a:srgbClr val="0070C0"/>
                </a:solidFill>
              </a:rPr>
              <a:t>17:30 לייק בישראל השבוע שהיה - לקט</a:t>
            </a:r>
            <a:br>
              <a:rPr lang="he-IL" sz="1200" dirty="0">
                <a:solidFill>
                  <a:srgbClr val="0070C0"/>
                </a:solidFill>
              </a:rPr>
            </a:br>
            <a:r>
              <a:rPr lang="he-IL" sz="1200" dirty="0">
                <a:solidFill>
                  <a:srgbClr val="0070C0"/>
                </a:solidFill>
              </a:rPr>
              <a:t>18:30 אל תענו לי</a:t>
            </a:r>
            <a:br>
              <a:rPr lang="he-IL" sz="1200" dirty="0">
                <a:solidFill>
                  <a:srgbClr val="0070C0"/>
                </a:solidFill>
              </a:rPr>
            </a:br>
            <a:r>
              <a:rPr lang="he-IL" sz="1200" dirty="0">
                <a:solidFill>
                  <a:srgbClr val="FF0000"/>
                </a:solidFill>
              </a:rPr>
              <a:t>19:20 </a:t>
            </a:r>
            <a:r>
              <a:rPr lang="he-IL" sz="1200" dirty="0" err="1">
                <a:solidFill>
                  <a:srgbClr val="FF0000"/>
                </a:solidFill>
              </a:rPr>
              <a:t>קותי</a:t>
            </a:r>
            <a:r>
              <a:rPr lang="he-IL" sz="1200" dirty="0">
                <a:solidFill>
                  <a:srgbClr val="FF0000"/>
                </a:solidFill>
              </a:rPr>
              <a:t> בחדר האחות ש.ח</a:t>
            </a:r>
            <a:r>
              <a:rPr lang="he-IL" sz="12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e-IL" sz="12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1200" b="1" u="sng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21:30 כוכב נולד 10 פרק 17</a:t>
            </a:r>
            <a:r>
              <a:rPr lang="he-IL" sz="1200" dirty="0">
                <a:solidFill>
                  <a:srgbClr val="00CC00"/>
                </a:solidFill>
              </a:rPr>
              <a:t/>
            </a:r>
            <a:br>
              <a:rPr lang="he-IL" sz="1200" dirty="0">
                <a:solidFill>
                  <a:srgbClr val="00CC00"/>
                </a:solidFill>
              </a:rPr>
            </a:br>
            <a:r>
              <a:rPr lang="he-IL" sz="1200" dirty="0">
                <a:solidFill>
                  <a:srgbClr val="FF0000"/>
                </a:solidFill>
              </a:rPr>
              <a:t>23:30 אל תענו לי ש.ח</a:t>
            </a:r>
            <a:br>
              <a:rPr lang="he-IL" sz="1200" dirty="0">
                <a:solidFill>
                  <a:srgbClr val="FF0000"/>
                </a:solidFill>
              </a:rPr>
            </a:br>
            <a:r>
              <a:rPr lang="he-IL" sz="1200" dirty="0">
                <a:solidFill>
                  <a:srgbClr val="FF0000"/>
                </a:solidFill>
              </a:rPr>
              <a:t>00:20 לייק בישראל ש.ח</a:t>
            </a:r>
            <a:r>
              <a:rPr lang="he-IL" sz="1200" dirty="0">
                <a:solidFill>
                  <a:srgbClr val="0070C0"/>
                </a:solidFill>
              </a:rPr>
              <a:t/>
            </a:r>
            <a:br>
              <a:rPr lang="he-IL" sz="1200" dirty="0">
                <a:solidFill>
                  <a:srgbClr val="0070C0"/>
                </a:solidFill>
              </a:rPr>
            </a:br>
            <a:r>
              <a:rPr lang="he-IL" sz="1200" dirty="0">
                <a:solidFill>
                  <a:srgbClr val="0070C0"/>
                </a:solidFill>
              </a:rPr>
              <a:t>01:20 טיסת לילה</a:t>
            </a:r>
            <a:endParaRPr lang="he-IL" sz="1200" dirty="0">
              <a:solidFill>
                <a:srgbClr val="0070C0"/>
              </a:solidFill>
              <a:effectLst/>
            </a:endParaRPr>
          </a:p>
        </p:txBody>
      </p:sp>
      <p:sp>
        <p:nvSpPr>
          <p:cNvPr id="40" name="מלבן 39"/>
          <p:cNvSpPr/>
          <p:nvPr/>
        </p:nvSpPr>
        <p:spPr>
          <a:xfrm>
            <a:off x="3286125" y="853619"/>
            <a:ext cx="1752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200" b="1" dirty="0">
                <a:solidFill>
                  <a:srgbClr val="0070C0"/>
                </a:solidFill>
              </a:rPr>
              <a:t>יום ו' 20.7</a:t>
            </a:r>
            <a:br>
              <a:rPr lang="he-IL" sz="1200" b="1" dirty="0">
                <a:solidFill>
                  <a:srgbClr val="0070C0"/>
                </a:solidFill>
              </a:rPr>
            </a:br>
            <a:endParaRPr lang="he-IL" sz="1200" dirty="0">
              <a:solidFill>
                <a:srgbClr val="0070C0"/>
              </a:solidFill>
            </a:endParaRPr>
          </a:p>
          <a:p>
            <a:r>
              <a:rPr lang="he-IL" sz="1200" dirty="0">
                <a:solidFill>
                  <a:srgbClr val="0070C0"/>
                </a:solidFill>
              </a:rPr>
              <a:t>06:00 בוקר של להיטים</a:t>
            </a:r>
            <a:br>
              <a:rPr lang="he-IL" sz="1200" dirty="0">
                <a:solidFill>
                  <a:srgbClr val="0070C0"/>
                </a:solidFill>
              </a:rPr>
            </a:br>
            <a:r>
              <a:rPr lang="he-IL" sz="1200" dirty="0">
                <a:solidFill>
                  <a:srgbClr val="0070C0"/>
                </a:solidFill>
              </a:rPr>
              <a:t>08:00 מצעד הספונג'ה</a:t>
            </a:r>
            <a:br>
              <a:rPr lang="he-IL" sz="1200" dirty="0">
                <a:solidFill>
                  <a:srgbClr val="0070C0"/>
                </a:solidFill>
              </a:rPr>
            </a:br>
            <a:r>
              <a:rPr lang="he-IL" sz="1200" dirty="0">
                <a:solidFill>
                  <a:srgbClr val="0070C0"/>
                </a:solidFill>
              </a:rPr>
              <a:t>10:00 שישי שמח עם ירון אילן. שידור חי</a:t>
            </a:r>
            <a:br>
              <a:rPr lang="he-IL" sz="1200" dirty="0">
                <a:solidFill>
                  <a:srgbClr val="0070C0"/>
                </a:solidFill>
              </a:rPr>
            </a:br>
            <a:r>
              <a:rPr lang="he-IL" sz="1200" dirty="0">
                <a:solidFill>
                  <a:srgbClr val="0070C0"/>
                </a:solidFill>
              </a:rPr>
              <a:t>14:00 סרט ישראלי</a:t>
            </a:r>
            <a:r>
              <a:rPr lang="he-IL" sz="12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e-IL" sz="12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1200" b="1" u="sng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16:00 כוכב נולד 10 פרק 16</a:t>
            </a:r>
            <a:br>
              <a:rPr lang="he-IL" sz="1200" b="1" u="sng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1200" b="1" u="sng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18:00 רמזור ש.ח</a:t>
            </a:r>
            <a:r>
              <a:rPr lang="he-IL" sz="12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e-IL" sz="12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1200" dirty="0">
                <a:solidFill>
                  <a:srgbClr val="0070C0"/>
                </a:solidFill>
              </a:rPr>
              <a:t>18:35 אל תענו לי</a:t>
            </a:r>
            <a:br>
              <a:rPr lang="he-IL" sz="1200" dirty="0">
                <a:solidFill>
                  <a:srgbClr val="0070C0"/>
                </a:solidFill>
              </a:rPr>
            </a:br>
            <a:r>
              <a:rPr lang="he-IL" sz="1200" dirty="0">
                <a:solidFill>
                  <a:srgbClr val="0070C0"/>
                </a:solidFill>
              </a:rPr>
              <a:t>19:25 תצחיק אותי פרק 5</a:t>
            </a:r>
            <a:br>
              <a:rPr lang="he-IL" sz="1200" dirty="0">
                <a:solidFill>
                  <a:srgbClr val="0070C0"/>
                </a:solidFill>
              </a:rPr>
            </a:br>
            <a:r>
              <a:rPr lang="he-IL" sz="1200" dirty="0">
                <a:solidFill>
                  <a:srgbClr val="0070C0"/>
                </a:solidFill>
              </a:rPr>
              <a:t>20:30 אבי הזמר פרק 7</a:t>
            </a:r>
            <a:r>
              <a:rPr lang="he-IL" sz="12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e-IL" sz="12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1200" b="1" u="sng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21:00 רמזור ש.ח</a:t>
            </a:r>
            <a:br>
              <a:rPr lang="he-IL" sz="1200" b="1" u="sng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1200" b="1" u="sng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21:30 רמזור ש.ח</a:t>
            </a:r>
            <a:r>
              <a:rPr lang="he-IL" sz="12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e-IL" sz="12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1200" dirty="0">
                <a:solidFill>
                  <a:srgbClr val="0070C0"/>
                </a:solidFill>
              </a:rPr>
              <a:t>22:30 מה שקורה באילת </a:t>
            </a:r>
            <a:br>
              <a:rPr lang="he-IL" sz="1200" dirty="0">
                <a:solidFill>
                  <a:srgbClr val="0070C0"/>
                </a:solidFill>
              </a:rPr>
            </a:br>
            <a:r>
              <a:rPr lang="he-IL" sz="1200" dirty="0">
                <a:solidFill>
                  <a:srgbClr val="0070C0"/>
                </a:solidFill>
              </a:rPr>
              <a:t>23:00 מה שקורה באילת</a:t>
            </a:r>
            <a:br>
              <a:rPr lang="he-IL" sz="1200" dirty="0">
                <a:solidFill>
                  <a:srgbClr val="0070C0"/>
                </a:solidFill>
              </a:rPr>
            </a:br>
            <a:r>
              <a:rPr lang="he-IL" sz="1200" dirty="0">
                <a:solidFill>
                  <a:srgbClr val="0070C0"/>
                </a:solidFill>
              </a:rPr>
              <a:t>23:30 אל תענו לי</a:t>
            </a:r>
            <a:br>
              <a:rPr lang="he-IL" sz="1200" dirty="0">
                <a:solidFill>
                  <a:srgbClr val="0070C0"/>
                </a:solidFill>
              </a:rPr>
            </a:br>
            <a:r>
              <a:rPr lang="he-IL" sz="1200" dirty="0">
                <a:solidFill>
                  <a:srgbClr val="0070C0"/>
                </a:solidFill>
              </a:rPr>
              <a:t>00:30 לייק בישראל</a:t>
            </a:r>
            <a:br>
              <a:rPr lang="he-IL" sz="1200" dirty="0">
                <a:solidFill>
                  <a:srgbClr val="0070C0"/>
                </a:solidFill>
              </a:rPr>
            </a:br>
            <a:r>
              <a:rPr lang="he-IL" sz="1200" dirty="0">
                <a:solidFill>
                  <a:srgbClr val="0070C0"/>
                </a:solidFill>
              </a:rPr>
              <a:t>01:20 טיסת לילה</a:t>
            </a:r>
            <a:endParaRPr lang="he-IL" sz="1200" dirty="0">
              <a:solidFill>
                <a:srgbClr val="0070C0"/>
              </a:solidFill>
              <a:effectLst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990600" y="853619"/>
            <a:ext cx="2133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200" b="1" dirty="0">
                <a:solidFill>
                  <a:srgbClr val="0070C0"/>
                </a:solidFill>
              </a:rPr>
              <a:t>יום שבת  21.7</a:t>
            </a:r>
            <a:br>
              <a:rPr lang="he-IL" sz="1200" b="1" dirty="0">
                <a:solidFill>
                  <a:srgbClr val="0070C0"/>
                </a:solidFill>
              </a:rPr>
            </a:br>
            <a:endParaRPr lang="he-IL" sz="1200" dirty="0">
              <a:solidFill>
                <a:srgbClr val="0070C0"/>
              </a:solidFill>
            </a:endParaRPr>
          </a:p>
          <a:p>
            <a:r>
              <a:rPr lang="he-IL" sz="1200" dirty="0">
                <a:solidFill>
                  <a:srgbClr val="0070C0"/>
                </a:solidFill>
              </a:rPr>
              <a:t>06:00 שבת ישראלית</a:t>
            </a:r>
            <a:br>
              <a:rPr lang="he-IL" sz="1200" dirty="0">
                <a:solidFill>
                  <a:srgbClr val="0070C0"/>
                </a:solidFill>
              </a:rPr>
            </a:br>
            <a:r>
              <a:rPr lang="he-IL" sz="1200" dirty="0">
                <a:solidFill>
                  <a:srgbClr val="0070C0"/>
                </a:solidFill>
              </a:rPr>
              <a:t>08:00 עולים כיתה פרק 13</a:t>
            </a:r>
            <a:br>
              <a:rPr lang="he-IL" sz="1200" dirty="0">
                <a:solidFill>
                  <a:srgbClr val="0070C0"/>
                </a:solidFill>
              </a:rPr>
            </a:br>
            <a:r>
              <a:rPr lang="he-IL" sz="1200" dirty="0">
                <a:solidFill>
                  <a:srgbClr val="0070C0"/>
                </a:solidFill>
              </a:rPr>
              <a:t>08:40 עולים כיתה פרק 14</a:t>
            </a:r>
            <a:br>
              <a:rPr lang="he-IL" sz="1200" dirty="0">
                <a:solidFill>
                  <a:srgbClr val="0070C0"/>
                </a:solidFill>
              </a:rPr>
            </a:br>
            <a:r>
              <a:rPr lang="he-IL" sz="1200" dirty="0">
                <a:solidFill>
                  <a:srgbClr val="FF0000"/>
                </a:solidFill>
              </a:rPr>
              <a:t>09:20 שישי שמח עם ירון אילן ש.ח</a:t>
            </a:r>
            <a:r>
              <a:rPr lang="he-IL" sz="12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e-IL" sz="12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1200" b="1" u="sng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13:00 כוכב נולד 10 פרק 17</a:t>
            </a:r>
            <a:br>
              <a:rPr lang="he-IL" sz="1200" b="1" u="sng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1200" b="1" u="sng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15:00 רמזור ש.ח</a:t>
            </a:r>
            <a:br>
              <a:rPr lang="he-IL" sz="1200" b="1" u="sng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1200" b="1" u="sng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15:30 רמזור ש.ח</a:t>
            </a:r>
            <a:r>
              <a:rPr lang="he-IL" sz="12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e-IL" sz="12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1200" dirty="0">
                <a:solidFill>
                  <a:srgbClr val="FF0000"/>
                </a:solidFill>
              </a:rPr>
              <a:t>16:00 מה שקורה באילת ש.ח</a:t>
            </a:r>
            <a:br>
              <a:rPr lang="he-IL" sz="1200" dirty="0">
                <a:solidFill>
                  <a:srgbClr val="FF0000"/>
                </a:solidFill>
              </a:rPr>
            </a:br>
            <a:r>
              <a:rPr lang="he-IL" sz="1200" dirty="0">
                <a:solidFill>
                  <a:srgbClr val="FF0000"/>
                </a:solidFill>
              </a:rPr>
              <a:t>16:30 מה שקורה באילת ש.ח</a:t>
            </a:r>
            <a:br>
              <a:rPr lang="he-IL" sz="1200" dirty="0">
                <a:solidFill>
                  <a:srgbClr val="FF0000"/>
                </a:solidFill>
              </a:rPr>
            </a:br>
            <a:r>
              <a:rPr lang="he-IL" sz="1200" dirty="0">
                <a:solidFill>
                  <a:srgbClr val="FF0000"/>
                </a:solidFill>
              </a:rPr>
              <a:t>17:00 אבי הזמר פרק 7 ש.ח</a:t>
            </a:r>
            <a:r>
              <a:rPr lang="he-IL" sz="1200" dirty="0">
                <a:solidFill>
                  <a:srgbClr val="0070C0"/>
                </a:solidFill>
              </a:rPr>
              <a:t/>
            </a:r>
            <a:br>
              <a:rPr lang="he-IL" sz="1200" dirty="0">
                <a:solidFill>
                  <a:srgbClr val="0070C0"/>
                </a:solidFill>
              </a:rPr>
            </a:br>
            <a:r>
              <a:rPr lang="he-IL" sz="1200" u="sng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18:00 רמזור ש.ח</a:t>
            </a:r>
            <a:r>
              <a:rPr lang="he-IL" sz="1200" dirty="0">
                <a:solidFill>
                  <a:srgbClr val="0070C0"/>
                </a:solidFill>
              </a:rPr>
              <a:t/>
            </a:r>
            <a:br>
              <a:rPr lang="he-IL" sz="1200" dirty="0">
                <a:solidFill>
                  <a:srgbClr val="0070C0"/>
                </a:solidFill>
              </a:rPr>
            </a:br>
            <a:r>
              <a:rPr lang="he-IL" sz="1200" dirty="0">
                <a:solidFill>
                  <a:srgbClr val="0070C0"/>
                </a:solidFill>
              </a:rPr>
              <a:t>18:35 אל תענו לי </a:t>
            </a:r>
            <a:br>
              <a:rPr lang="he-IL" sz="1200" dirty="0">
                <a:solidFill>
                  <a:srgbClr val="0070C0"/>
                </a:solidFill>
              </a:rPr>
            </a:br>
            <a:r>
              <a:rPr lang="he-IL" sz="1200" dirty="0">
                <a:solidFill>
                  <a:srgbClr val="0070C0"/>
                </a:solidFill>
              </a:rPr>
              <a:t>19:25 תצחיק אותי פרק 6</a:t>
            </a:r>
            <a:br>
              <a:rPr lang="he-IL" sz="1200" dirty="0">
                <a:solidFill>
                  <a:srgbClr val="0070C0"/>
                </a:solidFill>
              </a:rPr>
            </a:br>
            <a:r>
              <a:rPr lang="he-IL" sz="1200" dirty="0">
                <a:solidFill>
                  <a:srgbClr val="FF0000"/>
                </a:solidFill>
              </a:rPr>
              <a:t>20:30 מה שקורה באילת ש.ח</a:t>
            </a:r>
            <a:br>
              <a:rPr lang="he-IL" sz="1200" dirty="0">
                <a:solidFill>
                  <a:srgbClr val="FF0000"/>
                </a:solidFill>
              </a:rPr>
            </a:br>
            <a:r>
              <a:rPr lang="he-IL" sz="1200" dirty="0">
                <a:solidFill>
                  <a:srgbClr val="FF0000"/>
                </a:solidFill>
              </a:rPr>
              <a:t>21:00 מה שקורה באילת ש.ח</a:t>
            </a:r>
            <a:br>
              <a:rPr lang="he-IL" sz="1200" dirty="0">
                <a:solidFill>
                  <a:srgbClr val="FF0000"/>
                </a:solidFill>
              </a:rPr>
            </a:br>
            <a:r>
              <a:rPr lang="he-IL" sz="1200" dirty="0">
                <a:solidFill>
                  <a:srgbClr val="FF0000"/>
                </a:solidFill>
              </a:rPr>
              <a:t>21:30 לייק בישראל השבוע שהיה - לקט</a:t>
            </a:r>
            <a:br>
              <a:rPr lang="he-IL" sz="1200" dirty="0">
                <a:solidFill>
                  <a:srgbClr val="FF0000"/>
                </a:solidFill>
              </a:rPr>
            </a:br>
            <a:r>
              <a:rPr lang="he-IL" sz="1200" dirty="0">
                <a:solidFill>
                  <a:srgbClr val="FF0000"/>
                </a:solidFill>
              </a:rPr>
              <a:t>22:30 אבי הזמר פרק 7 ש.ח</a:t>
            </a:r>
            <a:br>
              <a:rPr lang="he-IL" sz="1200" dirty="0">
                <a:solidFill>
                  <a:srgbClr val="FF0000"/>
                </a:solidFill>
              </a:rPr>
            </a:br>
            <a:r>
              <a:rPr lang="he-IL" sz="1200" dirty="0">
                <a:solidFill>
                  <a:srgbClr val="FF0000"/>
                </a:solidFill>
              </a:rPr>
              <a:t>23:30 אל תענו לי ש.ח</a:t>
            </a:r>
            <a:br>
              <a:rPr lang="he-IL" sz="1200" dirty="0">
                <a:solidFill>
                  <a:srgbClr val="FF0000"/>
                </a:solidFill>
              </a:rPr>
            </a:br>
            <a:r>
              <a:rPr lang="he-IL" sz="1200" dirty="0">
                <a:solidFill>
                  <a:srgbClr val="FF0000"/>
                </a:solidFill>
              </a:rPr>
              <a:t>00:20 לייק בישראל השבוע שהיה - לקט</a:t>
            </a:r>
            <a:r>
              <a:rPr lang="he-IL" sz="1200" dirty="0">
                <a:solidFill>
                  <a:srgbClr val="0070C0"/>
                </a:solidFill>
              </a:rPr>
              <a:t/>
            </a:r>
            <a:br>
              <a:rPr lang="he-IL" sz="1200" dirty="0">
                <a:solidFill>
                  <a:srgbClr val="0070C0"/>
                </a:solidFill>
              </a:rPr>
            </a:br>
            <a:r>
              <a:rPr lang="he-IL" sz="1200" dirty="0">
                <a:solidFill>
                  <a:srgbClr val="0070C0"/>
                </a:solidFill>
              </a:rPr>
              <a:t>01:20 טיסת לילה</a:t>
            </a:r>
            <a:endParaRPr lang="he-IL" sz="1200" dirty="0">
              <a:solidFill>
                <a:srgbClr val="0070C0"/>
              </a:solidFill>
              <a:effectLst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79695" y1="47727" x2="79695" y2="81818"/>
                        <a14:backgroundMark x1="78680" y1="14394" x2="85279" y2="70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819924"/>
            <a:ext cx="854171" cy="47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79695" y1="47727" x2="79695" y2="81818"/>
                        <a14:backgroundMark x1="78680" y1="14394" x2="85279" y2="70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287" y="819924"/>
            <a:ext cx="854171" cy="47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79695" y1="47727" x2="79695" y2="81818"/>
                        <a14:backgroundMark x1="78680" y1="14394" x2="85279" y2="70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819924"/>
            <a:ext cx="854171" cy="47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79695" y1="47727" x2="79695" y2="81818"/>
                        <a14:backgroundMark x1="78680" y1="14394" x2="85279" y2="70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229" y="819924"/>
            <a:ext cx="854171" cy="47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67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errow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9636">
            <a:off x="5246796" y="1674550"/>
            <a:ext cx="941728" cy="78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-171450"/>
            <a:ext cx="8001000" cy="1018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00000"/>
              </a:lnSpc>
            </a:pPr>
            <a:r>
              <a:rPr lang="he-IL" sz="3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ערוץ מסחרי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15155" y="1142999"/>
            <a:ext cx="1295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תוכן איכותי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86901" y="490458"/>
            <a:ext cx="2375724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תוכן איכותי - רק בימים של רשת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7660" y="2621257"/>
            <a:ext cx="1295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קידום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44666" y="2895600"/>
            <a:ext cx="1005077" cy="46166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קידום תכני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44666" y="2344258"/>
            <a:ext cx="1005077" cy="46166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קידום עם פרסומות</a:t>
            </a:r>
          </a:p>
        </p:txBody>
      </p:sp>
    </p:spTree>
    <p:extLst>
      <p:ext uri="{BB962C8B-B14F-4D97-AF65-F5344CB8AC3E}">
        <p14:creationId xmlns:p14="http://schemas.microsoft.com/office/powerpoint/2010/main" val="29306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-76200"/>
            <a:ext cx="7239000" cy="1018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00000"/>
              </a:lnSpc>
            </a:pPr>
            <a:r>
              <a:rPr lang="he-IL" sz="3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קידום באמצעות פרסומות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8650" y="941899"/>
            <a:ext cx="7886700" cy="7094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200000"/>
              </a:lnSpc>
            </a:pPr>
            <a:r>
              <a:rPr lang="he-IL" sz="2400" b="1" u="sng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פרסומות בערוץ 2 – בימי קשת (</a:t>
            </a:r>
            <a:r>
              <a:rPr lang="he-IL" sz="2400" b="1" u="sng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ברייקים</a:t>
            </a:r>
            <a:r>
              <a:rPr lang="he-IL" sz="2400" b="1" u="sng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pic>
        <p:nvPicPr>
          <p:cNvPr id="31746" name="Picture 2" descr="https://encrypted-tbn3.google.com/images?q=tbn:ANd9GcQApnun4TEU5E-0UAAQn9WDLYFkMx0qeS9egU8IibRKLv3pV6b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644969"/>
            <a:ext cx="1350807" cy="541849"/>
          </a:xfrm>
          <a:prstGeom prst="rect">
            <a:avLst/>
          </a:prstGeom>
          <a:noFill/>
        </p:spPr>
      </p:pic>
      <p:graphicFrame>
        <p:nvGraphicFramePr>
          <p:cNvPr id="8" name="טבלה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533653"/>
              </p:ext>
            </p:extLst>
          </p:nvPr>
        </p:nvGraphicFramePr>
        <p:xfrm>
          <a:off x="1600200" y="2895600"/>
          <a:ext cx="5827485" cy="1905000"/>
        </p:xfrm>
        <a:graphic>
          <a:graphicData uri="http://schemas.openxmlformats.org/drawingml/2006/table">
            <a:tbl>
              <a:tblPr rtl="1"/>
              <a:tblGrid>
                <a:gridCol w="2289628"/>
                <a:gridCol w="1357071"/>
                <a:gridCol w="527979"/>
                <a:gridCol w="1652807"/>
              </a:tblGrid>
              <a:tr h="700088">
                <a:tc>
                  <a:txBody>
                    <a:bodyPr/>
                    <a:lstStyle/>
                    <a:p>
                      <a:pPr algn="r" rtl="1" fontAlgn="b"/>
                      <a:endParaRPr lang="he-IL" sz="32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b="1" i="0" u="sng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עונה 5</a:t>
                      </a:r>
                      <a:endParaRPr lang="he-IL" sz="2000" b="1" i="0" u="sng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endParaRPr lang="he-IL" sz="32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b="1" i="0" u="sng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עונה 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5312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b="0" i="0" u="none" strike="noStrike" dirty="0" smtClean="0">
                          <a:solidFill>
                            <a:srgbClr val="59595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חשיפה</a:t>
                      </a:r>
                      <a:r>
                        <a:rPr lang="he-IL" sz="2000" b="0" i="0" u="none" strike="noStrike" baseline="0" dirty="0" smtClean="0">
                          <a:solidFill>
                            <a:srgbClr val="59595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בפרסום</a:t>
                      </a:r>
                      <a:endParaRPr lang="en-US" sz="2000" b="0" i="0" u="none" strike="noStrike" dirty="0">
                        <a:solidFill>
                          <a:srgbClr val="595959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b="1" i="0" u="none" strike="noStrike" dirty="0" smtClean="0">
                          <a:solidFill>
                            <a:srgbClr val="59595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9,853</a:t>
                      </a:r>
                      <a:endParaRPr lang="he-IL" sz="2000" b="1" i="0" u="none" strike="noStrike" dirty="0">
                        <a:solidFill>
                          <a:srgbClr val="595959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endParaRPr lang="he-IL" sz="20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b="1" i="0" u="none" strike="noStrike" dirty="0">
                          <a:solidFill>
                            <a:srgbClr val="59595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8,293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b="0" i="0" u="none" strike="noStrike" dirty="0">
                          <a:solidFill>
                            <a:srgbClr val="59595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עלות </a:t>
                      </a:r>
                      <a:r>
                        <a:rPr lang="he-IL" sz="2000" b="0" i="0" u="none" strike="noStrike" dirty="0" err="1" smtClean="0">
                          <a:solidFill>
                            <a:srgbClr val="59595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במש"ח</a:t>
                      </a:r>
                      <a:r>
                        <a:rPr lang="he-IL" sz="2000" b="0" i="0" u="none" strike="noStrike" dirty="0" smtClean="0">
                          <a:solidFill>
                            <a:srgbClr val="59595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 </a:t>
                      </a:r>
                      <a:endParaRPr lang="he-IL" sz="2000" b="0" i="0" u="none" strike="noStrike" dirty="0">
                        <a:solidFill>
                          <a:srgbClr val="595959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b="1" i="0" u="none" strike="noStrike" dirty="0" smtClean="0">
                          <a:solidFill>
                            <a:srgbClr val="59595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10.3</a:t>
                      </a:r>
                      <a:endParaRPr lang="he-IL" sz="2000" b="1" i="0" u="none" strike="noStrike" dirty="0">
                        <a:solidFill>
                          <a:srgbClr val="595959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endParaRPr lang="he-IL" sz="3200" b="1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2000" b="1" i="0" u="none" strike="noStrike" dirty="0" smtClean="0">
                          <a:solidFill>
                            <a:srgbClr val="595959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8.7 </a:t>
                      </a:r>
                      <a:endParaRPr lang="he-IL" sz="2000" b="1" i="0" u="none" strike="noStrike" dirty="0">
                        <a:solidFill>
                          <a:srgbClr val="595959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2" b="30746"/>
          <a:stretch/>
        </p:blipFill>
        <p:spPr bwMode="auto">
          <a:xfrm>
            <a:off x="3886200" y="2644968"/>
            <a:ext cx="1519820" cy="56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-609872" y="6324600"/>
            <a:ext cx="78488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/>
              <a:t>חציון ראשון 2012, </a:t>
            </a:r>
            <a:r>
              <a:rPr lang="he-IL" sz="1200" b="1" dirty="0" smtClean="0"/>
              <a:t>נתוני יפעת</a:t>
            </a:r>
            <a:r>
              <a:rPr lang="he-IL" sz="1200" dirty="0" smtClean="0"/>
              <a:t>, פרסום בקשת, פרסום זמן אוויר, ללא חסויות, כל היום.</a:t>
            </a:r>
          </a:p>
          <a:p>
            <a:r>
              <a:rPr lang="he-IL" sz="1200" b="1" dirty="0" smtClean="0"/>
              <a:t>חשיפה בפרסום = הכמות </a:t>
            </a:r>
            <a:r>
              <a:rPr lang="he-IL" sz="1200" b="1" dirty="0"/>
              <a:t>המצטברת של נקודות רייטינג שצבר מסע פרסם בקרב כלל </a:t>
            </a:r>
            <a:r>
              <a:rPr lang="he-IL" sz="1200" b="1" dirty="0" smtClean="0"/>
              <a:t>האוכלוסייה</a:t>
            </a:r>
            <a:endParaRPr lang="he-IL" sz="1200" b="1" dirty="0"/>
          </a:p>
        </p:txBody>
      </p:sp>
    </p:spTree>
    <p:extLst>
      <p:ext uri="{BB962C8B-B14F-4D97-AF65-F5344CB8AC3E}">
        <p14:creationId xmlns:p14="http://schemas.microsoft.com/office/powerpoint/2010/main" val="280014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1943100"/>
            <a:ext cx="7543800" cy="2971800"/>
          </a:xfrm>
        </p:spPr>
        <p:txBody>
          <a:bodyPr>
            <a:noAutofit/>
          </a:bodyPr>
          <a:lstStyle/>
          <a:p>
            <a:pPr algn="r"/>
            <a:r>
              <a:rPr lang="he-IL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ערוץ 24 הינו המפרסם השלישי בגודלו לפי הכנסות מפרסום בקשת</a:t>
            </a:r>
            <a:br>
              <a:rPr lang="he-IL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</a:br>
            <a:r>
              <a:rPr lang="he-IL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cs"/>
              </a:rPr>
              <a:t>מהווה 4% מסך ההכנסות ו 3% מסך הדקות</a:t>
            </a:r>
            <a:endParaRPr lang="he-IL" sz="4000" b="1" dirty="0">
              <a:solidFill>
                <a:schemeClr val="tx1">
                  <a:lumMod val="65000"/>
                  <a:lumOff val="35000"/>
                </a:schemeClr>
              </a:solidFill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09600" y="6400800"/>
            <a:ext cx="784887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/>
              <a:t>חציון ראשון 2012, </a:t>
            </a:r>
            <a:r>
              <a:rPr lang="he-IL" sz="1200" b="1" dirty="0" smtClean="0"/>
              <a:t>נתוני יפעת</a:t>
            </a:r>
            <a:r>
              <a:rPr lang="he-IL" sz="1200" dirty="0" smtClean="0"/>
              <a:t>, פרסום בקשת, פרסום זמן אוויר, ללא חסויות, כל היום.</a:t>
            </a:r>
            <a:endParaRPr lang="he-IL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-76200"/>
            <a:ext cx="7239000" cy="1018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00000"/>
              </a:lnSpc>
            </a:pPr>
            <a:r>
              <a:rPr lang="he-IL" sz="3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קידום באמצעות פרסומות</a:t>
            </a:r>
          </a:p>
        </p:txBody>
      </p:sp>
    </p:spTree>
    <p:extLst>
      <p:ext uri="{BB962C8B-B14F-4D97-AF65-F5344CB8AC3E}">
        <p14:creationId xmlns:p14="http://schemas.microsoft.com/office/powerpoint/2010/main" val="237102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685800" y="6401012"/>
            <a:ext cx="784887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/>
              <a:t>חציון ראשון 2012, </a:t>
            </a:r>
            <a:r>
              <a:rPr lang="he-IL" sz="1200" b="1" dirty="0" smtClean="0"/>
              <a:t>נתוני יפעת</a:t>
            </a:r>
            <a:r>
              <a:rPr lang="he-IL" sz="1200" dirty="0" smtClean="0"/>
              <a:t>, פרסום בקשת, פרסום זמן אוויר, ללא חסויות, כל היום.</a:t>
            </a:r>
            <a:endParaRPr lang="he-IL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-76200"/>
            <a:ext cx="7239000" cy="1018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00000"/>
              </a:lnSpc>
            </a:pPr>
            <a:r>
              <a:rPr lang="he-IL" sz="3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קידום באמצעות פרסומות</a:t>
            </a: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475219"/>
              </p:ext>
            </p:extLst>
          </p:nvPr>
        </p:nvGraphicFramePr>
        <p:xfrm>
          <a:off x="2895600" y="1371600"/>
          <a:ext cx="3886200" cy="3883255"/>
        </p:xfrm>
        <a:graphic>
          <a:graphicData uri="http://schemas.openxmlformats.org/drawingml/2006/table">
            <a:tbl>
              <a:tblPr rtl="1"/>
              <a:tblGrid>
                <a:gridCol w="2224709"/>
                <a:gridCol w="1661491"/>
              </a:tblGrid>
              <a:tr h="33250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מפרסם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סכום של מחיר ב-$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332509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P&amp;G - </a:t>
                      </a:r>
                      <a:r>
                        <a:rPr lang="he-IL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פרוקטר</a:t>
                      </a: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&amp; </a:t>
                      </a:r>
                      <a:r>
                        <a:rPr lang="he-IL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גמבל</a:t>
                      </a: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17,214,018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50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קבוצת שטראוס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9,518,515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50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ערוץ 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8,961,577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33250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קבוצת אסם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7,107,798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50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יוניליוור</a:t>
                      </a: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ישראל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6,435,234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50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קבוצת 365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6,406,348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50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איי.די.איי</a:t>
                      </a: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חברה לביטוח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5,375,887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50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סנו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5,128,917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50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החברה המרכזית למשקאות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4,956,800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509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פרטנר-אורנג'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4,410,390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אליפסה 4"/>
          <p:cNvSpPr/>
          <p:nvPr/>
        </p:nvSpPr>
        <p:spPr>
          <a:xfrm>
            <a:off x="2590800" y="2286000"/>
            <a:ext cx="4572272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1390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685800" y="6401012"/>
            <a:ext cx="784887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/>
              <a:t>חציון ראשון 2012, </a:t>
            </a:r>
            <a:r>
              <a:rPr lang="he-IL" sz="1200" b="1" dirty="0" smtClean="0"/>
              <a:t>נתוני יפעת</a:t>
            </a:r>
            <a:r>
              <a:rPr lang="he-IL" sz="1200" dirty="0" smtClean="0"/>
              <a:t>, פרסום בקשת, פרסום זמן אוויר, ללא חסויות, כל היום.</a:t>
            </a:r>
            <a:endParaRPr lang="he-IL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-76200"/>
            <a:ext cx="7239000" cy="1018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00000"/>
              </a:lnSpc>
            </a:pPr>
            <a:r>
              <a:rPr lang="he-IL" sz="3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קידום באמצעות פרסומות</a:t>
            </a:r>
          </a:p>
        </p:txBody>
      </p:sp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102512"/>
              </p:ext>
            </p:extLst>
          </p:nvPr>
        </p:nvGraphicFramePr>
        <p:xfrm>
          <a:off x="2971800" y="1371600"/>
          <a:ext cx="3670300" cy="3744715"/>
        </p:xfrm>
        <a:graphic>
          <a:graphicData uri="http://schemas.openxmlformats.org/drawingml/2006/table">
            <a:tbl>
              <a:tblPr rtl="1"/>
              <a:tblGrid>
                <a:gridCol w="2292124"/>
                <a:gridCol w="1378176"/>
              </a:tblGrid>
              <a:tr h="318655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מפרסם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סכום של דקות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318655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P&amp;G - </a:t>
                      </a:r>
                      <a:r>
                        <a:rPr lang="he-IL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פרוקטר</a:t>
                      </a: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&amp; </a:t>
                      </a:r>
                      <a:r>
                        <a:rPr lang="he-IL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גמבל</a:t>
                      </a:r>
                      <a:endParaRPr lang="he-IL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655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קבוצת שטראוס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655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קבוצת אסם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655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ערוץ 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318655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קבוצת 365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655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יוניליוור ישראל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655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איי.די.איי - חברה לביטוח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655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סנו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655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החברה המרכזית למשקאות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655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פרטנר-אורנג'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אליפסה 5"/>
          <p:cNvSpPr/>
          <p:nvPr/>
        </p:nvSpPr>
        <p:spPr>
          <a:xfrm>
            <a:off x="2590800" y="2552700"/>
            <a:ext cx="4572272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3513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609600" y="6400800"/>
            <a:ext cx="784887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/>
              <a:t>חציון ראשון 2012, </a:t>
            </a:r>
            <a:r>
              <a:rPr lang="he-IL" sz="1200" b="1" dirty="0" smtClean="0"/>
              <a:t>נתוני יפעת</a:t>
            </a:r>
            <a:r>
              <a:rPr lang="he-IL" sz="1200" dirty="0" smtClean="0"/>
              <a:t>, פרסום בקשת, פרסום זמן אוויר, ללא חסויות, כל היום.</a:t>
            </a:r>
            <a:endParaRPr lang="he-IL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-76200"/>
            <a:ext cx="7239000" cy="1018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00000"/>
              </a:lnSpc>
            </a:pPr>
            <a:r>
              <a:rPr lang="he-IL" sz="3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קידום באמצעות תכנים</a:t>
            </a:r>
          </a:p>
        </p:txBody>
      </p:sp>
      <p:sp>
        <p:nvSpPr>
          <p:cNvPr id="3" name="TextBox 2">
            <a:hlinkClick r:id="rId2" action="ppaction://hlinkfile"/>
          </p:cNvPr>
          <p:cNvSpPr txBox="1"/>
          <p:nvPr/>
        </p:nvSpPr>
        <p:spPr>
          <a:xfrm>
            <a:off x="3429000" y="1186934"/>
            <a:ext cx="49913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דנה רון מארחת את ירון אילן - חדשות הזמר הים </a:t>
            </a:r>
            <a:r>
              <a:rPr lang="he-I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תיכוני </a:t>
            </a:r>
            <a:endParaRPr lang="he-I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774" y="1580294"/>
            <a:ext cx="4847670" cy="80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hlinkClick r:id="rId4" action="ppaction://hlinkfile"/>
          </p:cNvPr>
          <p:cNvSpPr txBox="1"/>
          <p:nvPr/>
        </p:nvSpPr>
        <p:spPr>
          <a:xfrm>
            <a:off x="2438400" y="2450068"/>
            <a:ext cx="59819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קידום לתכנית החדשה של עינת שרוף ואלירז שדה ביום חדש בקיץ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774" y="2841171"/>
            <a:ext cx="4839754" cy="80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hlinkClick r:id="rId6" action="ppaction://hlinkfile"/>
          </p:cNvPr>
          <p:cNvSpPr txBox="1"/>
          <p:nvPr/>
        </p:nvSpPr>
        <p:spPr>
          <a:xfrm>
            <a:off x="5257800" y="3669268"/>
            <a:ext cx="31625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קידום לתכנית החדשה של </a:t>
            </a:r>
            <a:r>
              <a:rPr lang="he-I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טל ברמן בערוץ 1 ביום שישי</a:t>
            </a:r>
            <a:endParaRPr lang="he-I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84" y="4419600"/>
            <a:ext cx="1860244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>
            <a:hlinkClick r:id="rId8" action="ppaction://hlinkfile"/>
          </p:cNvPr>
          <p:cNvSpPr txBox="1"/>
          <p:nvPr/>
        </p:nvSpPr>
        <p:spPr>
          <a:xfrm>
            <a:off x="1889374" y="3657600"/>
            <a:ext cx="33528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קידום </a:t>
            </a:r>
            <a:r>
              <a:rPr lang="he-I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לערוץ 20 – האח הגדול שידור משימות בימי שבת (מול רשת)</a:t>
            </a:r>
            <a:endParaRPr lang="he-I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898" y="4419599"/>
            <a:ext cx="1860244" cy="142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71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641268" y="6400800"/>
            <a:ext cx="7848872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 smtClean="0"/>
              <a:t>H</a:t>
            </a:r>
            <a:r>
              <a:rPr lang="he-IL" sz="1200" b="1" dirty="0" smtClean="0"/>
              <a:t>1 2012:</a:t>
            </a:r>
            <a:r>
              <a:rPr lang="en-US" sz="1200" b="1" dirty="0" smtClean="0"/>
              <a:t> </a:t>
            </a:r>
            <a:r>
              <a:rPr lang="he-IL" sz="1200" b="1" dirty="0" smtClean="0"/>
              <a:t>כוכב נולד – כל העונות – 119 פרקים, בי"ס למוזיקה – 15, סברי מרנן – 14, רמזור - 12</a:t>
            </a:r>
            <a:endParaRPr lang="he-IL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381000"/>
            <a:ext cx="723900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קידום באמצעות תכנים</a:t>
            </a:r>
          </a:p>
          <a:p>
            <a:r>
              <a:rPr lang="he-IL" sz="3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מותגי קשת שמופיעים בערוץ 24</a:t>
            </a:r>
          </a:p>
        </p:txBody>
      </p:sp>
      <p:pic>
        <p:nvPicPr>
          <p:cNvPr id="3076" name="Picture 4" descr="http://t2.gstatic.com/images?q=tbn:ANd9GcT4SRxUiTIjQYue-4sDRav3on_YuJ9XtJOJelbmui_0v2hzDcy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14549"/>
            <a:ext cx="3152775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2118002"/>
            <a:ext cx="3152775" cy="1387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3733800"/>
            <a:ext cx="31337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2"/>
          <a:stretch/>
        </p:blipFill>
        <p:spPr bwMode="auto">
          <a:xfrm>
            <a:off x="895349" y="3790949"/>
            <a:ext cx="317182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55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2500" y="1219200"/>
            <a:ext cx="7239000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00000"/>
              </a:lnSpc>
            </a:pPr>
            <a:r>
              <a:rPr lang="he-IL" sz="3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המסגרת החוקית – </a:t>
            </a:r>
            <a:endParaRPr lang="en-US" sz="36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he-IL" sz="3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כתב הזיכיון, החוק והכללים </a:t>
            </a:r>
            <a:r>
              <a:rPr lang="en-US" sz="3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–</a:t>
            </a:r>
          </a:p>
          <a:p>
            <a:pPr>
              <a:lnSpc>
                <a:spcPct val="200000"/>
              </a:lnSpc>
            </a:pPr>
            <a:r>
              <a:rPr lang="he-IL" sz="3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תמצות</a:t>
            </a:r>
            <a:endParaRPr lang="he-IL" sz="14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88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errow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9636">
            <a:off x="5246796" y="1674550"/>
            <a:ext cx="941728" cy="78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-152400"/>
            <a:ext cx="8001000" cy="1018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00000"/>
              </a:lnSpc>
            </a:pPr>
            <a:r>
              <a:rPr lang="he-IL" sz="3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ערוץ מסחרי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15155" y="1143000"/>
            <a:ext cx="1295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תוכן איכותי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7660" y="2621257"/>
            <a:ext cx="1295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קידום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44666" y="1966737"/>
            <a:ext cx="176593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שליחה מהמסך של 2 לערוצים אחרים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44666" y="2890391"/>
            <a:ext cx="1765934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פרסום בהיקף של מפרסמים ענקיים בערוץ 2 לערוץ 24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86901" y="490458"/>
            <a:ext cx="2375724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תוכן איכותי - רק בימים של רשת</a:t>
            </a:r>
          </a:p>
        </p:txBody>
      </p:sp>
      <p:pic>
        <p:nvPicPr>
          <p:cNvPr id="21" name="Picture 8" descr="errow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01673">
            <a:off x="5246797" y="3587207"/>
            <a:ext cx="941728" cy="78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915155" y="4493906"/>
            <a:ext cx="1295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רייטינג גבוה</a:t>
            </a:r>
          </a:p>
        </p:txBody>
      </p:sp>
    </p:spTree>
    <p:extLst>
      <p:ext uri="{BB962C8B-B14F-4D97-AF65-F5344CB8AC3E}">
        <p14:creationId xmlns:p14="http://schemas.microsoft.com/office/powerpoint/2010/main" val="112971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1006891"/>
            <a:ext cx="730179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/>
              <a:t>משאבי הקידום משתלמים: הרייטינג בערוץ 24 גבוה בימי רשת (מול </a:t>
            </a:r>
            <a:r>
              <a:rPr lang="en-US" sz="2800" b="1" dirty="0" smtClean="0"/>
              <a:t>THEVOICE</a:t>
            </a:r>
            <a:r>
              <a:rPr lang="he-IL" sz="2800" b="1" dirty="0" smtClean="0"/>
              <a:t> </a:t>
            </a:r>
            <a:r>
              <a:rPr lang="he-IL" sz="2800" b="1" dirty="0" err="1" smtClean="0"/>
              <a:t>והמירוץ</a:t>
            </a:r>
            <a:r>
              <a:rPr lang="he-IL" sz="2800" b="1" dirty="0" smtClean="0"/>
              <a:t> למיליון)</a:t>
            </a:r>
            <a:endParaRPr lang="he-IL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01845" y="6314836"/>
            <a:ext cx="453650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>
              <a:defRPr sz="1200"/>
            </a:lvl1pPr>
          </a:lstStyle>
          <a:p>
            <a:r>
              <a:rPr lang="he-IL" dirty="0" smtClean="0">
                <a:solidFill>
                  <a:prstClr val="black"/>
                </a:solidFill>
              </a:rPr>
              <a:t>רייטינג משקי בית יהודים , מוסיקה 24, 20:00-23:00 , חציון 1 2012</a:t>
            </a:r>
            <a:endParaRPr lang="he-IL" dirty="0">
              <a:solidFill>
                <a:prstClr val="black"/>
              </a:solidFill>
            </a:endParaRPr>
          </a:p>
        </p:txBody>
      </p:sp>
      <p:graphicFrame>
        <p:nvGraphicFramePr>
          <p:cNvPr id="3" name="תרשים 2"/>
          <p:cNvGraphicFramePr/>
          <p:nvPr>
            <p:extLst>
              <p:ext uri="{D42A27DB-BD31-4B8C-83A1-F6EECF244321}">
                <p14:modId xmlns:p14="http://schemas.microsoft.com/office/powerpoint/2010/main" val="1811518814"/>
              </p:ext>
            </p:extLst>
          </p:nvPr>
        </p:nvGraphicFramePr>
        <p:xfrm>
          <a:off x="708575" y="1960998"/>
          <a:ext cx="7726850" cy="3831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-152400"/>
            <a:ext cx="8001000" cy="1018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00000"/>
              </a:lnSpc>
            </a:pPr>
            <a:r>
              <a:rPr lang="he-IL" sz="3600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ריטיינג</a:t>
            </a:r>
            <a:r>
              <a:rPr lang="he-IL" sz="3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גבוה</a:t>
            </a:r>
          </a:p>
        </p:txBody>
      </p:sp>
      <p:pic>
        <p:nvPicPr>
          <p:cNvPr id="8" name="תמונה 7" descr="logo keshe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6999" y="3883878"/>
            <a:ext cx="497815" cy="45333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79695" y1="47727" x2="79695" y2="81818"/>
                        <a14:backgroundMark x1="78680" y1="14394" x2="85279" y2="70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81400"/>
            <a:ext cx="854171" cy="47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88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1" y="912674"/>
            <a:ext cx="784860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sz="3600" b="1" dirty="0" smtClean="0"/>
          </a:p>
          <a:p>
            <a:r>
              <a:rPr lang="he-IL" sz="3600" b="1" dirty="0" smtClean="0"/>
              <a:t>גם ערוץ "האח הגדול" עונה 4</a:t>
            </a:r>
          </a:p>
          <a:p>
            <a:r>
              <a:rPr lang="he-IL" sz="3600" b="1" dirty="0" smtClean="0"/>
              <a:t>רייטינג ע.20 גבוה משמעותית מול רשת</a:t>
            </a:r>
            <a:endParaRPr lang="he-IL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0" y="6441864"/>
            <a:ext cx="417646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>
              <a:defRPr sz="1200"/>
            </a:lvl1pPr>
          </a:lstStyle>
          <a:p>
            <a:r>
              <a:rPr lang="he-IL" dirty="0" smtClean="0">
                <a:solidFill>
                  <a:prstClr val="black"/>
                </a:solidFill>
              </a:rPr>
              <a:t>רייטינג משקי בית יהודים , ערוץ 20   20:00-23:00  </a:t>
            </a:r>
            <a:endParaRPr lang="he-IL" dirty="0">
              <a:solidFill>
                <a:prstClr val="black"/>
              </a:solidFill>
            </a:endParaRPr>
          </a:p>
        </p:txBody>
      </p:sp>
      <p:graphicFrame>
        <p:nvGraphicFramePr>
          <p:cNvPr id="3" name="תרשים 2"/>
          <p:cNvGraphicFramePr/>
          <p:nvPr>
            <p:extLst>
              <p:ext uri="{D42A27DB-BD31-4B8C-83A1-F6EECF244321}">
                <p14:modId xmlns:p14="http://schemas.microsoft.com/office/powerpoint/2010/main" val="1465668441"/>
              </p:ext>
            </p:extLst>
          </p:nvPr>
        </p:nvGraphicFramePr>
        <p:xfrm>
          <a:off x="1440397" y="2464510"/>
          <a:ext cx="6491808" cy="2981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-11208"/>
            <a:ext cx="8001000" cy="1018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00000"/>
              </a:lnSpc>
            </a:pPr>
            <a:r>
              <a:rPr lang="he-IL" sz="3600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ריטיינג</a:t>
            </a:r>
            <a:r>
              <a:rPr lang="he-IL" sz="3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גבוה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2" b="30746"/>
          <a:stretch/>
        </p:blipFill>
        <p:spPr bwMode="auto">
          <a:xfrm>
            <a:off x="3262312" y="421574"/>
            <a:ext cx="2390775" cy="95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תמונה 8" descr="logo keshe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3921741"/>
            <a:ext cx="497815" cy="45333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79695" y1="47727" x2="79695" y2="81818"/>
                        <a14:backgroundMark x1="78680" y1="14394" x2="85279" y2="70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14" y="3684003"/>
            <a:ext cx="854171" cy="47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69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4103890"/>
              </p:ext>
            </p:extLst>
          </p:nvPr>
        </p:nvGraphicFramePr>
        <p:xfrm>
          <a:off x="755576" y="148478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345375" y="6296446"/>
            <a:ext cx="763284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>
              <a:defRPr sz="1200"/>
            </a:lvl1pPr>
          </a:lstStyle>
          <a:p>
            <a:pPr algn="r" rtl="1"/>
            <a:r>
              <a:rPr lang="he-IL" b="1" dirty="0" smtClean="0">
                <a:solidFill>
                  <a:prstClr val="black"/>
                </a:solidFill>
              </a:rPr>
              <a:t>רייטינג "דה ווייס"," המרוץ למיליון 2011", כוכב נולד עונות 9 ו-10 מול תחרות ע.24, ע.20 ,משקי בית יהודים</a:t>
            </a:r>
            <a:endParaRPr lang="he-IL" b="1" dirty="0">
              <a:solidFill>
                <a:prstClr val="black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006891"/>
            <a:ext cx="8229600" cy="581025"/>
          </a:xfrm>
        </p:spPr>
        <p:txBody>
          <a:bodyPr>
            <a:noAutofit/>
          </a:bodyPr>
          <a:lstStyle/>
          <a:p>
            <a:pPr algn="r"/>
            <a:r>
              <a:rPr lang="he-IL" sz="2800" b="1" dirty="0" smtClean="0">
                <a:cs typeface="+mn-cs"/>
              </a:rPr>
              <a:t>הפגיעה של ערוצים 20 -24 בימי שידור של רשת </a:t>
            </a:r>
            <a:br>
              <a:rPr lang="he-IL" sz="2800" b="1" dirty="0" smtClean="0">
                <a:cs typeface="+mn-cs"/>
              </a:rPr>
            </a:br>
            <a:r>
              <a:rPr lang="he-IL" sz="2800" b="1" dirty="0" smtClean="0">
                <a:cs typeface="+mn-cs"/>
              </a:rPr>
              <a:t>מול היעדר אלטרנטיבה בימי שידור של קשת</a:t>
            </a:r>
            <a:endParaRPr lang="he-IL" sz="2800" b="1" dirty="0"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171" y="-30258"/>
            <a:ext cx="8001000" cy="1018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00000"/>
              </a:lnSpc>
            </a:pPr>
            <a:r>
              <a:rPr lang="he-IL" sz="3600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ריטיינג</a:t>
            </a:r>
            <a:r>
              <a:rPr lang="he-IL" sz="3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גבוה</a:t>
            </a:r>
          </a:p>
        </p:txBody>
      </p:sp>
      <p:pic>
        <p:nvPicPr>
          <p:cNvPr id="8" name="תמונה 7" descr="logo keshet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05425" y="2639973"/>
            <a:ext cx="497815" cy="45333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79695" y1="47727" x2="79695" y2="81818"/>
                        <a14:backgroundMark x1="78680" y1="14394" x2="85279" y2="70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135" y="2581662"/>
            <a:ext cx="854171" cy="47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2" b="30746"/>
          <a:stretch/>
        </p:blipFill>
        <p:spPr bwMode="auto">
          <a:xfrm>
            <a:off x="2286000" y="4267200"/>
            <a:ext cx="493943" cy="33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2" b="30746"/>
          <a:stretch/>
        </p:blipFill>
        <p:spPr bwMode="auto">
          <a:xfrm>
            <a:off x="4210728" y="4267200"/>
            <a:ext cx="493943" cy="33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2" b="30746"/>
          <a:stretch/>
        </p:blipFill>
        <p:spPr bwMode="auto">
          <a:xfrm>
            <a:off x="6172200" y="4267200"/>
            <a:ext cx="493943" cy="33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2" b="30746"/>
          <a:stretch/>
        </p:blipFill>
        <p:spPr bwMode="auto">
          <a:xfrm>
            <a:off x="8077200" y="4267200"/>
            <a:ext cx="493943" cy="33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636" y="4267200"/>
            <a:ext cx="319970" cy="38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505" y="2119375"/>
            <a:ext cx="871538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30" y="2436191"/>
            <a:ext cx="1157287" cy="688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819" y="2639973"/>
            <a:ext cx="838199" cy="36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243" y="2606098"/>
            <a:ext cx="619803" cy="37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20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תרשים 18"/>
          <p:cNvGraphicFramePr/>
          <p:nvPr>
            <p:extLst>
              <p:ext uri="{D42A27DB-BD31-4B8C-83A1-F6EECF244321}">
                <p14:modId xmlns:p14="http://schemas.microsoft.com/office/powerpoint/2010/main" val="1831835895"/>
              </p:ext>
            </p:extLst>
          </p:nvPr>
        </p:nvGraphicFramePr>
        <p:xfrm>
          <a:off x="571440" y="1730569"/>
          <a:ext cx="8003099" cy="4168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1219200"/>
            <a:ext cx="8229600" cy="581025"/>
          </a:xfrm>
        </p:spPr>
        <p:txBody>
          <a:bodyPr>
            <a:noAutofit/>
          </a:bodyPr>
          <a:lstStyle/>
          <a:p>
            <a:pPr algn="r"/>
            <a:r>
              <a:rPr lang="he-IL" sz="2800" b="1" dirty="0" smtClean="0">
                <a:cs typeface="+mn-cs"/>
              </a:rPr>
              <a:t>הפגיעה של </a:t>
            </a:r>
            <a:r>
              <a:rPr lang="he-IL" sz="2800" b="1" dirty="0" smtClean="0">
                <a:cs typeface="+mn-cs"/>
              </a:rPr>
              <a:t>ערוץ </a:t>
            </a:r>
            <a:r>
              <a:rPr lang="he-IL" sz="2800" b="1" dirty="0" smtClean="0">
                <a:cs typeface="+mn-cs"/>
              </a:rPr>
              <a:t>20 </a:t>
            </a:r>
            <a:r>
              <a:rPr lang="he-IL" sz="2800" b="1" dirty="0" smtClean="0">
                <a:cs typeface="+mn-cs"/>
              </a:rPr>
              <a:t>ביום שני, יום שידור </a:t>
            </a:r>
            <a:r>
              <a:rPr lang="he-IL" sz="2800" b="1" dirty="0" smtClean="0">
                <a:cs typeface="+mn-cs"/>
              </a:rPr>
              <a:t>של </a:t>
            </a:r>
            <a:r>
              <a:rPr lang="he-IL" sz="2800" b="1" dirty="0" smtClean="0">
                <a:solidFill>
                  <a:srgbClr val="FF0000"/>
                </a:solidFill>
                <a:cs typeface="+mn-cs"/>
              </a:rPr>
              <a:t>קשת</a:t>
            </a:r>
            <a:r>
              <a:rPr lang="he-IL" sz="2800" b="1" dirty="0" smtClean="0">
                <a:cs typeface="+mn-cs"/>
              </a:rPr>
              <a:t> </a:t>
            </a:r>
            <a:r>
              <a:rPr lang="he-IL" sz="2800" b="1" dirty="0" smtClean="0">
                <a:cs typeface="+mn-cs"/>
              </a:rPr>
              <a:t/>
            </a:r>
            <a:br>
              <a:rPr lang="he-IL" sz="2800" b="1" dirty="0" smtClean="0">
                <a:cs typeface="+mn-cs"/>
              </a:rPr>
            </a:br>
            <a:r>
              <a:rPr lang="he-IL" sz="2800" b="1" dirty="0" smtClean="0">
                <a:cs typeface="+mn-cs"/>
              </a:rPr>
              <a:t>- גרמה לקשת לסגור את ערוץ האח הגדול גם בשני...</a:t>
            </a:r>
            <a:endParaRPr lang="he-IL" sz="2800" b="1" dirty="0"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171" y="-30258"/>
            <a:ext cx="8001000" cy="1018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00000"/>
              </a:lnSpc>
            </a:pPr>
            <a:r>
              <a:rPr lang="he-IL" sz="3600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ריטיינג</a:t>
            </a:r>
            <a:r>
              <a:rPr lang="he-IL" sz="3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גבוה</a:t>
            </a:r>
          </a:p>
        </p:txBody>
      </p:sp>
      <p:pic>
        <p:nvPicPr>
          <p:cNvPr id="8" name="תמונה 7" descr="logo keshet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6400" y="3833871"/>
            <a:ext cx="497815" cy="453330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875" y="4963227"/>
            <a:ext cx="501049" cy="434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003" y="4952785"/>
            <a:ext cx="501049" cy="44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4"/>
          <p:cNvSpPr txBox="1"/>
          <p:nvPr/>
        </p:nvSpPr>
        <p:spPr>
          <a:xfrm>
            <a:off x="-914400" y="6324600"/>
            <a:ext cx="813690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1200" b="1" dirty="0" smtClean="0"/>
              <a:t>רייטינג </a:t>
            </a:r>
            <a:r>
              <a:rPr lang="en-US" sz="1200" b="1" dirty="0" smtClean="0"/>
              <a:t>overnight</a:t>
            </a:r>
            <a:r>
              <a:rPr lang="he-IL" sz="1200" b="1" dirty="0" smtClean="0"/>
              <a:t> משקי בית יהודים, ימי שני, רבעון ראשון</a:t>
            </a:r>
            <a:endParaRPr lang="he-IL" sz="1200" b="1" dirty="0"/>
          </a:p>
        </p:txBody>
      </p:sp>
      <p:pic>
        <p:nvPicPr>
          <p:cNvPr id="21" name="תמונה 20" descr="logo keshet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93085" y="3777617"/>
            <a:ext cx="497815" cy="453330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2" b="30746"/>
          <a:stretch/>
        </p:blipFill>
        <p:spPr bwMode="auto">
          <a:xfrm>
            <a:off x="2762165" y="4325125"/>
            <a:ext cx="685800" cy="46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2" b="30746"/>
          <a:stretch/>
        </p:blipFill>
        <p:spPr bwMode="auto">
          <a:xfrm>
            <a:off x="6452933" y="4505089"/>
            <a:ext cx="836101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48" y="4961252"/>
            <a:ext cx="501049" cy="434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376" y="4950810"/>
            <a:ext cx="501049" cy="44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http://t1.gstatic.com/images?q=tbn:ANd9GcSQT0gMY8duaEAsm29qskKG1mQAOfsBDCPb9gk85Io8oLR45R7mXw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47" y="4287369"/>
            <a:ext cx="1012177" cy="60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441013"/>
              </p:ext>
            </p:extLst>
          </p:nvPr>
        </p:nvGraphicFramePr>
        <p:xfrm>
          <a:off x="6248400" y="5919000"/>
          <a:ext cx="1409700" cy="180975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1409700"/>
              </a:tblGrid>
              <a:tr h="180975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0" u="none" strike="noStrike" dirty="0">
                          <a:effectLst/>
                        </a:rPr>
                        <a:t>ע.20 סגור 20:30-22:00</a:t>
                      </a:r>
                      <a:endParaRPr lang="he-I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14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errow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9636">
            <a:off x="5246796" y="1674550"/>
            <a:ext cx="941728" cy="78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-152400"/>
            <a:ext cx="8001000" cy="1018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00000"/>
              </a:lnSpc>
            </a:pPr>
            <a:r>
              <a:rPr lang="he-IL" sz="3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ערוץ מסחרי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15155" y="1143000"/>
            <a:ext cx="1295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תוכן איכותי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7660" y="2621257"/>
            <a:ext cx="1295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קידום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44666" y="1966737"/>
            <a:ext cx="176593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שליחה מהמסך של 2 לערוצים אחרים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44666" y="2890391"/>
            <a:ext cx="1765934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פרסום בהיקף של מפרסמים ענקיים בערוץ 2 לערוץ 24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86901" y="490458"/>
            <a:ext cx="2375724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תוכן איכותי - רק בימים של רשת</a:t>
            </a:r>
          </a:p>
        </p:txBody>
      </p:sp>
      <p:pic>
        <p:nvPicPr>
          <p:cNvPr id="21" name="Picture 8" descr="errow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01673">
            <a:off x="5246797" y="3587207"/>
            <a:ext cx="941728" cy="78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915155" y="4493906"/>
            <a:ext cx="1295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רייטינג גבוה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0" y="5140237"/>
            <a:ext cx="2209305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רייטינג ערוץ 24גבוה פי 4.5 ברשת מאשר בקשת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09034" y="5140237"/>
            <a:ext cx="2135631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רייטינג ערוץ 20גבוה פי 3 ברשת מאשר בקשת</a:t>
            </a:r>
          </a:p>
        </p:txBody>
      </p:sp>
      <p:pic>
        <p:nvPicPr>
          <p:cNvPr id="13" name="Picture 8" descr="errow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29396">
            <a:off x="3057468" y="3626827"/>
            <a:ext cx="941728" cy="78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446133" y="2621257"/>
            <a:ext cx="1295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הכנסות</a:t>
            </a:r>
          </a:p>
        </p:txBody>
      </p:sp>
      <p:pic>
        <p:nvPicPr>
          <p:cNvPr id="15" name="Picture 8" descr="errow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8372">
            <a:off x="3057468" y="1663353"/>
            <a:ext cx="941728" cy="78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600200" y="2280910"/>
            <a:ext cx="1005077" cy="101566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הכנסות= רייטינג * מחיר * דקות פרסום </a:t>
            </a:r>
          </a:p>
        </p:txBody>
      </p:sp>
    </p:spTree>
    <p:extLst>
      <p:ext uri="{BB962C8B-B14F-4D97-AF65-F5344CB8AC3E}">
        <p14:creationId xmlns:p14="http://schemas.microsoft.com/office/powerpoint/2010/main" val="332086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1" grpId="0" animBg="1"/>
      <p:bldP spid="12" grpId="0" animBg="1"/>
      <p:bldP spid="14" grpId="0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תרשים 20"/>
          <p:cNvGraphicFramePr/>
          <p:nvPr>
            <p:extLst>
              <p:ext uri="{D42A27DB-BD31-4B8C-83A1-F6EECF244321}">
                <p14:modId xmlns:p14="http://schemas.microsoft.com/office/powerpoint/2010/main" val="3941560198"/>
              </p:ext>
            </p:extLst>
          </p:nvPr>
        </p:nvGraphicFramePr>
        <p:xfrm>
          <a:off x="438150" y="1676400"/>
          <a:ext cx="8077200" cy="4028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28650" y="914400"/>
            <a:ext cx="7886700" cy="12221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00000"/>
              </a:lnSpc>
            </a:pPr>
            <a:r>
              <a:rPr lang="he-I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היעדר דקות פרסום בערוץ 24 (מסחרי), בתכנית הדגל – </a:t>
            </a:r>
            <a:r>
              <a:rPr lang="he-IL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אייל גולן קורא לך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75879" y="4139625"/>
            <a:ext cx="671979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ימי </a:t>
            </a:r>
          </a:p>
          <a:p>
            <a:pPr algn="ctr"/>
            <a:r>
              <a:rPr lang="he-IL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קשת</a:t>
            </a:r>
            <a:endParaRPr lang="he-IL" sz="1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5400" y="-76200"/>
            <a:ext cx="7239000" cy="1018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00000"/>
              </a:lnSpc>
            </a:pPr>
            <a:r>
              <a:rPr lang="he-IL" sz="3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כמות דקות פרסום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79695" y1="47727" x2="79695" y2="81818"/>
                        <a14:backgroundMark x1="78680" y1="14394" x2="85279" y2="70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41935"/>
            <a:ext cx="854151" cy="47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תמונה 17" descr="logo keshet.pn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62954" y="4499679"/>
            <a:ext cx="497808" cy="453321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79695" y1="47727" x2="79695" y2="81818"/>
                        <a14:backgroundMark x1="78680" y1="14394" x2="85279" y2="70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649" y="4518135"/>
            <a:ext cx="854151" cy="47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תמונה 19" descr="logo keshet.pn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55392" y="4575879"/>
            <a:ext cx="497808" cy="45332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-990600" y="6381328"/>
            <a:ext cx="8136904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b="1" dirty="0" smtClean="0"/>
              <a:t>דקות פרסום בע.2 ובע.24 בימי רשת מול ימי קשת, פריים, רבעון ראשון 2012, פרסום רגיל ללא חסויות</a:t>
            </a:r>
            <a:endParaRPr lang="he-IL" sz="1000" b="1" dirty="0"/>
          </a:p>
        </p:txBody>
      </p:sp>
    </p:spTree>
    <p:extLst>
      <p:ext uri="{BB962C8B-B14F-4D97-AF65-F5344CB8AC3E}">
        <p14:creationId xmlns:p14="http://schemas.microsoft.com/office/powerpoint/2010/main" val="70255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1969" y="228600"/>
            <a:ext cx="788006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solidFill>
                  <a:srgbClr val="0070C0"/>
                </a:solidFill>
              </a:rPr>
              <a:t>כמות דקות פרסום בפריים ערוץ 24 יותר נמוכה בימי רשת</a:t>
            </a:r>
          </a:p>
        </p:txBody>
      </p:sp>
      <p:graphicFrame>
        <p:nvGraphicFramePr>
          <p:cNvPr id="6" name="תרשים 5"/>
          <p:cNvGraphicFramePr/>
          <p:nvPr>
            <p:extLst>
              <p:ext uri="{D42A27DB-BD31-4B8C-83A1-F6EECF244321}">
                <p14:modId xmlns:p14="http://schemas.microsoft.com/office/powerpoint/2010/main" val="2361599807"/>
              </p:ext>
            </p:extLst>
          </p:nvPr>
        </p:nvGraphicFramePr>
        <p:xfrm>
          <a:off x="1066800" y="1828800"/>
          <a:ext cx="744523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71600" y="2973288"/>
            <a:ext cx="2516857" cy="307777"/>
          </a:xfrm>
          <a:prstGeom prst="rect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400" dirty="0" smtClean="0"/>
              <a:t>ימי קשת</a:t>
            </a:r>
            <a:endParaRPr lang="he-IL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495800" y="3736777"/>
            <a:ext cx="3581400" cy="307777"/>
          </a:xfrm>
          <a:prstGeom prst="rect">
            <a:avLst/>
          </a:prstGeom>
          <a:solidFill>
            <a:schemeClr val="accent2">
              <a:lumMod val="40000"/>
              <a:lumOff val="60000"/>
              <a:alpha val="63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400" dirty="0" smtClean="0"/>
              <a:t>ימי רשת</a:t>
            </a:r>
            <a:endParaRPr lang="he-IL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0" y="6321650"/>
            <a:ext cx="417646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>
              <a:defRPr sz="1200"/>
            </a:lvl1pPr>
          </a:lstStyle>
          <a:p>
            <a:r>
              <a:rPr lang="he-IL" dirty="0" smtClean="0">
                <a:solidFill>
                  <a:prstClr val="black"/>
                </a:solidFill>
              </a:rPr>
              <a:t>דקות פרסום מכל  סוג ברצועה 20:00-23:00, ערוץ 24 </a:t>
            </a:r>
            <a:r>
              <a:rPr lang="en-US" dirty="0" smtClean="0">
                <a:solidFill>
                  <a:prstClr val="black"/>
                </a:solidFill>
              </a:rPr>
              <a:t>H1-2012</a:t>
            </a:r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errow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9636">
            <a:off x="5246796" y="1674550"/>
            <a:ext cx="941728" cy="78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-152400"/>
            <a:ext cx="8001000" cy="1018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00000"/>
              </a:lnSpc>
            </a:pPr>
            <a:r>
              <a:rPr lang="he-IL" sz="3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ערוץ מסחרי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15155" y="1143000"/>
            <a:ext cx="1295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תוכן איכותי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7660" y="2621257"/>
            <a:ext cx="1295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קידום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44666" y="1966737"/>
            <a:ext cx="176593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שליחה מהמסך של 2 לערוצים אחרים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44666" y="2890391"/>
            <a:ext cx="1765934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פרסום בהיקף של מפרסמים ענקיים בערוץ 2 לערוץ 24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86901" y="490458"/>
            <a:ext cx="2375724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תוכן איכותי - רק בימים של רשת</a:t>
            </a:r>
          </a:p>
        </p:txBody>
      </p:sp>
      <p:pic>
        <p:nvPicPr>
          <p:cNvPr id="21" name="Picture 8" descr="errow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01673">
            <a:off x="5246797" y="3587207"/>
            <a:ext cx="941728" cy="78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915155" y="4493906"/>
            <a:ext cx="1295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רייטינג גבוה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0" y="5140237"/>
            <a:ext cx="2209305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רייטינג ערוץ 24גבוה פי 4.5 ברשת מאשר בקשת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09034" y="5140237"/>
            <a:ext cx="2135631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רייטינג ערוץ 20גבוה פי 3 ברשת מאשר בקשת</a:t>
            </a:r>
          </a:p>
        </p:txBody>
      </p:sp>
      <p:pic>
        <p:nvPicPr>
          <p:cNvPr id="13" name="Picture 8" descr="errow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29396">
            <a:off x="3057468" y="3626827"/>
            <a:ext cx="941728" cy="78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446133" y="2621257"/>
            <a:ext cx="1295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הכנסות</a:t>
            </a:r>
          </a:p>
        </p:txBody>
      </p:sp>
      <p:pic>
        <p:nvPicPr>
          <p:cNvPr id="15" name="Picture 8" descr="errow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8372">
            <a:off x="3057468" y="1663353"/>
            <a:ext cx="941728" cy="78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85801" y="1697926"/>
            <a:ext cx="1792450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דקות הפרסום קטנות פי  5 בימי תכנית הדגל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5800" y="2890391"/>
            <a:ext cx="179245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קשת ממשיכה להפסיד כסף בכוונה</a:t>
            </a:r>
          </a:p>
        </p:txBody>
      </p:sp>
    </p:spTree>
    <p:extLst>
      <p:ext uri="{BB962C8B-B14F-4D97-AF65-F5344CB8AC3E}">
        <p14:creationId xmlns:p14="http://schemas.microsoft.com/office/powerpoint/2010/main" val="52211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errow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9636">
            <a:off x="5246796" y="1674550"/>
            <a:ext cx="941728" cy="78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-152400"/>
            <a:ext cx="8001000" cy="1018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00000"/>
              </a:lnSpc>
            </a:pPr>
            <a:r>
              <a:rPr lang="he-IL" sz="3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ערוץ מסחרי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15155" y="1143000"/>
            <a:ext cx="1295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תוכן איכותי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7660" y="2621257"/>
            <a:ext cx="1295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קידום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44666" y="1966737"/>
            <a:ext cx="176593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שליחה מהמסך של 2 לערוצים אחרים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44666" y="2890391"/>
            <a:ext cx="1765934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פרסום בהיקף של מפרסמים ענקיים בערוץ 2 לערוץ 24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86901" y="490458"/>
            <a:ext cx="2375724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תוכן איכותי - רק בימים של רשת</a:t>
            </a:r>
          </a:p>
        </p:txBody>
      </p:sp>
      <p:pic>
        <p:nvPicPr>
          <p:cNvPr id="21" name="Picture 8" descr="errow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01673">
            <a:off x="5246797" y="3587207"/>
            <a:ext cx="941728" cy="78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915155" y="4493906"/>
            <a:ext cx="1295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רייטינג גבוה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0" y="5140237"/>
            <a:ext cx="2209305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רייטינג ערוץ 24גבוה פי 4.5 ברשת מאשר בקשת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09034" y="5140237"/>
            <a:ext cx="2135631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רייטינג ערוץ 20גבוה פי 3 ברשת מאשר בקשת</a:t>
            </a:r>
          </a:p>
        </p:txBody>
      </p:sp>
      <p:pic>
        <p:nvPicPr>
          <p:cNvPr id="13" name="Picture 8" descr="errow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29396">
            <a:off x="3057468" y="3626827"/>
            <a:ext cx="941728" cy="78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446133" y="2621257"/>
            <a:ext cx="1295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הכנסות</a:t>
            </a:r>
          </a:p>
        </p:txBody>
      </p:sp>
      <p:pic>
        <p:nvPicPr>
          <p:cNvPr id="15" name="Picture 8" descr="errow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8372">
            <a:off x="3057468" y="1663353"/>
            <a:ext cx="941728" cy="78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85801" y="1697926"/>
            <a:ext cx="1792450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דקות הפרסום קטנות פי  5 בימי תכנית הדגל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5800" y="2890391"/>
            <a:ext cx="179245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קשת ממשיכה להפסיד כסף בכוונה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27008" y="857985"/>
            <a:ext cx="1295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רווח </a:t>
            </a:r>
          </a:p>
        </p:txBody>
      </p:sp>
    </p:spTree>
    <p:extLst>
      <p:ext uri="{BB962C8B-B14F-4D97-AF65-F5344CB8AC3E}">
        <p14:creationId xmlns:p14="http://schemas.microsoft.com/office/powerpoint/2010/main" val="263066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084" y="370082"/>
            <a:ext cx="83439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>
                <a:solidFill>
                  <a:srgbClr val="0070C0"/>
                </a:solidFill>
              </a:rPr>
              <a:t>קשת נוקטת </a:t>
            </a:r>
            <a:r>
              <a:rPr lang="he-IL" sz="3200" b="1" dirty="0" smtClean="0">
                <a:solidFill>
                  <a:srgbClr val="0070C0"/>
                </a:solidFill>
              </a:rPr>
              <a:t>באסט' </a:t>
            </a:r>
            <a:r>
              <a:rPr lang="he-IL" sz="3200" b="1" dirty="0">
                <a:solidFill>
                  <a:srgbClr val="0070C0"/>
                </a:solidFill>
              </a:rPr>
              <a:t>מכוונת של קידום תכני ערוץ 20 ו- 24 </a:t>
            </a:r>
            <a:r>
              <a:rPr lang="he-IL" sz="3200" b="1" u="sng" dirty="0">
                <a:solidFill>
                  <a:srgbClr val="0070C0"/>
                </a:solidFill>
              </a:rPr>
              <a:t>במסגרת שידוריה</a:t>
            </a:r>
            <a:r>
              <a:rPr lang="he-IL" sz="3200" b="1" dirty="0">
                <a:solidFill>
                  <a:srgbClr val="0070C0"/>
                </a:solidFill>
              </a:rPr>
              <a:t> באופן ממוקד נגד </a:t>
            </a:r>
            <a:r>
              <a:rPr lang="he-IL" sz="3200" b="1" dirty="0" smtClean="0">
                <a:solidFill>
                  <a:srgbClr val="0070C0"/>
                </a:solidFill>
              </a:rPr>
              <a:t>רשת</a:t>
            </a:r>
            <a:endParaRPr lang="he-IL" sz="12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3064" y="2286000"/>
            <a:ext cx="7391400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/>
              <a:t>הפרה של סעיף 5 לכללי הרשות </a:t>
            </a:r>
            <a:r>
              <a:rPr lang="he-IL" sz="2400" b="1" dirty="0" err="1"/>
              <a:t>השניה</a:t>
            </a:r>
            <a:r>
              <a:rPr lang="he-IL" sz="2400" b="1" dirty="0"/>
              <a:t> לטלוויזיה ורדיו (אתיקה בשידורי טלוויזיה </a:t>
            </a:r>
            <a:r>
              <a:rPr lang="he-IL" sz="2400" b="1" dirty="0" smtClean="0"/>
              <a:t>ורדיו ) </a:t>
            </a:r>
            <a:r>
              <a:rPr lang="he-IL" sz="2400" b="1" dirty="0"/>
              <a:t>– תשנ"ד – 1994:</a:t>
            </a:r>
            <a:br>
              <a:rPr lang="he-IL" sz="2400" b="1" dirty="0"/>
            </a:br>
            <a:r>
              <a:rPr lang="he-IL" sz="2400" b="1" dirty="0"/>
              <a:t/>
            </a:r>
            <a:br>
              <a:rPr lang="he-IL" sz="2400" b="1" dirty="0"/>
            </a:br>
            <a:r>
              <a:rPr lang="he-IL" sz="2400" b="1" dirty="0" smtClean="0"/>
              <a:t>"...</a:t>
            </a:r>
            <a:r>
              <a:rPr lang="he-IL" sz="2400" b="1" dirty="0" smtClean="0">
                <a:solidFill>
                  <a:srgbClr val="FF0000"/>
                </a:solidFill>
              </a:rPr>
              <a:t>יקפיד </a:t>
            </a:r>
            <a:r>
              <a:rPr lang="he-IL" sz="2400" b="1" dirty="0">
                <a:solidFill>
                  <a:srgbClr val="FF0000"/>
                </a:solidFill>
              </a:rPr>
              <a:t>בעל זיכיון שלא יהיה בשידוריו כדי לקדם, במישרין או בעקיפין, את עניינם האישי, הכלכלי או הציבורי, שלו או של מנהל בעל עניין בו</a:t>
            </a:r>
            <a:r>
              <a:rPr lang="he-IL" sz="2400" dirty="0">
                <a:solidFill>
                  <a:srgbClr val="FF0000"/>
                </a:solidFill>
              </a:rPr>
              <a:t>,</a:t>
            </a:r>
            <a:r>
              <a:rPr lang="he-IL" sz="2400" dirty="0"/>
              <a:t> למעט אם קידום ענין כאמור הינו תוצאה נלוות הכרחית לשידור המשודר שלא מתוך מטרה לגרום לקידום כאמור." </a:t>
            </a:r>
          </a:p>
        </p:txBody>
      </p:sp>
    </p:spTree>
    <p:extLst>
      <p:ext uri="{BB962C8B-B14F-4D97-AF65-F5344CB8AC3E}">
        <p14:creationId xmlns:p14="http://schemas.microsoft.com/office/powerpoint/2010/main" val="50368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1969" y="228600"/>
            <a:ext cx="788006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solidFill>
                  <a:srgbClr val="0070C0"/>
                </a:solidFill>
              </a:rPr>
              <a:t>הכנסות ערוץ 24 – מהעיתונות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9" t="32617" r="12500" b="5663"/>
          <a:stretch/>
        </p:blipFill>
        <p:spPr bwMode="auto">
          <a:xfrm>
            <a:off x="2743200" y="832425"/>
            <a:ext cx="4953000" cy="470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9" t="52706" r="24649" b="33286"/>
          <a:stretch/>
        </p:blipFill>
        <p:spPr bwMode="auto">
          <a:xfrm>
            <a:off x="1978014" y="2295060"/>
            <a:ext cx="6316436" cy="177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48000" y="6321650"/>
            <a:ext cx="417646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>
              <a:defRPr sz="1200"/>
            </a:lvl1pPr>
          </a:lstStyle>
          <a:p>
            <a:r>
              <a:rPr lang="he-IL" dirty="0" smtClean="0"/>
              <a:t>נעריב | </a:t>
            </a:r>
            <a:r>
              <a:rPr lang="he-IL" dirty="0"/>
              <a:t>23/11/2011 8:16 </a:t>
            </a:r>
            <a:endParaRPr lang="he-IL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66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טבלה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655314"/>
              </p:ext>
            </p:extLst>
          </p:nvPr>
        </p:nvGraphicFramePr>
        <p:xfrm>
          <a:off x="1890743" y="2438400"/>
          <a:ext cx="5088193" cy="2269490"/>
        </p:xfrm>
        <a:graphic>
          <a:graphicData uri="http://schemas.openxmlformats.org/drawingml/2006/table">
            <a:tbl>
              <a:tblPr rtl="1"/>
              <a:tblGrid>
                <a:gridCol w="1484671"/>
                <a:gridCol w="1269415"/>
                <a:gridCol w="962507"/>
                <a:gridCol w="1371600"/>
              </a:tblGrid>
              <a:tr h="349250">
                <a:tc>
                  <a:txBody>
                    <a:bodyPr/>
                    <a:lstStyle/>
                    <a:p>
                      <a:pPr algn="r" rtl="1" fontAlgn="b">
                        <a:lnSpc>
                          <a:spcPct val="150000"/>
                        </a:lnSpc>
                      </a:pPr>
                      <a:r>
                        <a:rPr lang="he-IL" sz="18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ערוץ 24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 fontAlgn="b">
                        <a:lnSpc>
                          <a:spcPct val="150000"/>
                        </a:lnSpc>
                      </a:pPr>
                      <a:r>
                        <a:rPr lang="he-IL" sz="18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רשת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150000"/>
                        </a:lnSpc>
                      </a:pPr>
                      <a:r>
                        <a:rPr lang="he-IL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 rtl="0" fontAlgn="b">
                        <a:lnSpc>
                          <a:spcPct val="150000"/>
                        </a:lnSpc>
                      </a:pPr>
                      <a:r>
                        <a:rPr lang="he-IL" sz="20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150000"/>
                        </a:lnSpc>
                      </a:pPr>
                      <a:endParaRPr lang="he-IL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 fontAlgn="b">
                        <a:lnSpc>
                          <a:spcPct val="150000"/>
                        </a:lnSpc>
                      </a:pPr>
                      <a:r>
                        <a:rPr lang="he-IL" sz="18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קשת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150000"/>
                        </a:lnSpc>
                      </a:pPr>
                      <a:r>
                        <a:rPr lang="he-IL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 rtl="0" fontAlgn="b">
                        <a:lnSpc>
                          <a:spcPct val="150000"/>
                        </a:lnSpc>
                      </a:pPr>
                      <a:endParaRPr lang="he-IL" sz="2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100000"/>
                        </a:lnSpc>
                      </a:pPr>
                      <a:endParaRPr lang="he-IL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100000"/>
                        </a:lnSpc>
                      </a:pPr>
                      <a:endParaRPr lang="he-IL" sz="18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100000"/>
                        </a:lnSpc>
                      </a:pPr>
                      <a:endParaRPr lang="he-IL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100000"/>
                        </a:lnSpc>
                      </a:pPr>
                      <a:endParaRPr lang="he-IL" sz="2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algn="r" rtl="1" fontAlgn="b">
                        <a:lnSpc>
                          <a:spcPct val="150000"/>
                        </a:lnSpc>
                      </a:pPr>
                      <a:r>
                        <a:rPr lang="he-IL" sz="18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ערוץ 20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 fontAlgn="b">
                        <a:lnSpc>
                          <a:spcPct val="150000"/>
                        </a:lnSpc>
                      </a:pPr>
                      <a:r>
                        <a:rPr lang="he-IL" sz="18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רשת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150000"/>
                        </a:lnSpc>
                      </a:pPr>
                      <a:r>
                        <a:rPr lang="he-IL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 rtl="0" fontAlgn="b">
                        <a:lnSpc>
                          <a:spcPct val="150000"/>
                        </a:lnSpc>
                      </a:pPr>
                      <a:r>
                        <a:rPr lang="en-US" sz="20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he-IL" sz="20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 </a:t>
                      </a:r>
                      <a:r>
                        <a:rPr lang="en-US" sz="20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.0</a:t>
                      </a:r>
                      <a:endParaRPr lang="he-IL" sz="20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4490"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150000"/>
                        </a:lnSpc>
                      </a:pPr>
                      <a:endParaRPr lang="he-IL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 fontAlgn="b">
                        <a:lnSpc>
                          <a:spcPct val="150000"/>
                        </a:lnSpc>
                      </a:pPr>
                      <a:r>
                        <a:rPr lang="he-IL" sz="1800" b="1" i="0" u="none" strike="noStrik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קשת</a:t>
                      </a:r>
                      <a:endParaRPr lang="he-IL" sz="18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150000"/>
                        </a:lnSpc>
                      </a:pPr>
                      <a:r>
                        <a:rPr lang="he-IL" sz="1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r" rtl="0" fontAlgn="b">
                        <a:lnSpc>
                          <a:spcPct val="150000"/>
                        </a:lnSpc>
                      </a:pPr>
                      <a:endParaRPr lang="he-IL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10"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100000"/>
                        </a:lnSpc>
                      </a:pPr>
                      <a:endParaRPr lang="he-IL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 fontAlgn="b">
                        <a:lnSpc>
                          <a:spcPct val="100000"/>
                        </a:lnSpc>
                      </a:pPr>
                      <a:endParaRPr lang="he-IL" sz="18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100000"/>
                        </a:lnSpc>
                      </a:pPr>
                      <a:endParaRPr lang="he-IL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lnSpc>
                          <a:spcPct val="100000"/>
                        </a:lnSpc>
                      </a:pPr>
                      <a:endParaRPr lang="he-IL" sz="1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מלבן 3"/>
          <p:cNvSpPr/>
          <p:nvPr/>
        </p:nvSpPr>
        <p:spPr>
          <a:xfrm>
            <a:off x="1134203" y="4876800"/>
            <a:ext cx="7361310" cy="820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tabLst>
                <a:tab pos="723450" algn="l"/>
                <a:tab pos="1446900" algn="l"/>
                <a:tab pos="2170350" algn="l"/>
                <a:tab pos="2893800" algn="l"/>
                <a:tab pos="3617249" algn="l"/>
                <a:tab pos="4340700" algn="l"/>
                <a:tab pos="5064149" algn="l"/>
                <a:tab pos="5787599" algn="l"/>
              </a:tabLst>
            </a:pPr>
            <a:r>
              <a:rPr lang="he-IL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נק</a:t>
            </a:r>
            <a:r>
              <a:rPr lang="he-IL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' רייטינג=  </a:t>
            </a:r>
            <a:r>
              <a:rPr lang="he-IL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 </a:t>
            </a:r>
            <a:r>
              <a:rPr lang="he-IL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מש"ח בהכנסות </a:t>
            </a:r>
            <a:r>
              <a:rPr lang="he-IL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נטו</a:t>
            </a:r>
            <a:endParaRPr lang="he-IL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תמונה 24" descr="logo keshe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8601" y="2735948"/>
            <a:ext cx="776999" cy="707566"/>
          </a:xfrm>
          <a:prstGeom prst="rect">
            <a:avLst/>
          </a:prstGeom>
        </p:spPr>
      </p:pic>
      <p:sp>
        <p:nvSpPr>
          <p:cNvPr id="26" name="אליפסה 25"/>
          <p:cNvSpPr/>
          <p:nvPr/>
        </p:nvSpPr>
        <p:spPr>
          <a:xfrm>
            <a:off x="2590800" y="2438400"/>
            <a:ext cx="8382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אליפסה 26"/>
          <p:cNvSpPr/>
          <p:nvPr/>
        </p:nvSpPr>
        <p:spPr>
          <a:xfrm>
            <a:off x="2590800" y="3657600"/>
            <a:ext cx="8382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5" name="AutoShape 6"/>
          <p:cNvSpPr>
            <a:spLocks noChangeArrowheads="1"/>
          </p:cNvSpPr>
          <p:nvPr/>
        </p:nvSpPr>
        <p:spPr bwMode="auto">
          <a:xfrm>
            <a:off x="167640" y="304800"/>
            <a:ext cx="8534400" cy="1905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3600" b="1" dirty="0">
                <a:solidFill>
                  <a:srgbClr val="0070C0"/>
                </a:solidFill>
                <a:latin typeface="Arial" pitchFamily="34" charset="0"/>
                <a:ea typeface="Tahoma" pitchFamily="34" charset="0"/>
              </a:rPr>
              <a:t>קשת מקטינה את הרייטינג של רשת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3600" b="1" dirty="0">
                <a:solidFill>
                  <a:srgbClr val="0070C0"/>
                </a:solidFill>
                <a:latin typeface="Arial" pitchFamily="34" charset="0"/>
                <a:ea typeface="Tahoma" pitchFamily="34" charset="0"/>
              </a:rPr>
              <a:t>באמצעות ערוץ </a:t>
            </a:r>
            <a:r>
              <a:rPr lang="he-IL" sz="3600" b="1" dirty="0" smtClean="0">
                <a:solidFill>
                  <a:srgbClr val="0070C0"/>
                </a:solidFill>
                <a:latin typeface="Arial" pitchFamily="34" charset="0"/>
                <a:ea typeface="Tahoma" pitchFamily="34" charset="0"/>
              </a:rPr>
              <a:t>20 </a:t>
            </a:r>
            <a:r>
              <a:rPr lang="he-IL" sz="3600" b="1" dirty="0">
                <a:solidFill>
                  <a:srgbClr val="0070C0"/>
                </a:solidFill>
                <a:latin typeface="Arial" pitchFamily="34" charset="0"/>
                <a:ea typeface="Tahoma" pitchFamily="34" charset="0"/>
              </a:rPr>
              <a:t>וערוץ </a:t>
            </a:r>
            <a:r>
              <a:rPr lang="he-IL" sz="3600" b="1" dirty="0" smtClean="0">
                <a:solidFill>
                  <a:srgbClr val="0070C0"/>
                </a:solidFill>
                <a:latin typeface="Arial" pitchFamily="34" charset="0"/>
                <a:ea typeface="Tahoma" pitchFamily="34" charset="0"/>
              </a:rPr>
              <a:t> 24 ב </a:t>
            </a:r>
            <a:r>
              <a:rPr lang="he-IL" sz="3600" b="1" dirty="0">
                <a:solidFill>
                  <a:srgbClr val="0070C0"/>
                </a:solidFill>
                <a:latin typeface="Arial" pitchFamily="34" charset="0"/>
                <a:ea typeface="Tahoma" pitchFamily="34" charset="0"/>
              </a:rPr>
              <a:t>4.5 </a:t>
            </a:r>
            <a:r>
              <a:rPr lang="he-IL" sz="3600" b="1" dirty="0" smtClean="0">
                <a:solidFill>
                  <a:srgbClr val="0070C0"/>
                </a:solidFill>
                <a:latin typeface="Arial" pitchFamily="34" charset="0"/>
                <a:ea typeface="Tahoma" pitchFamily="34" charset="0"/>
              </a:rPr>
              <a:t>נקודות</a:t>
            </a:r>
            <a:endParaRPr lang="he-IL" sz="3600" b="1" dirty="0">
              <a:solidFill>
                <a:srgbClr val="0070C0"/>
              </a:solidFill>
              <a:latin typeface="Arial" pitchFamily="34" charset="0"/>
              <a:ea typeface="Tahoma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3600" b="1" dirty="0">
                <a:solidFill>
                  <a:srgbClr val="0070C0"/>
                </a:solidFill>
                <a:latin typeface="Arial" pitchFamily="34" charset="0"/>
                <a:ea typeface="Tahoma" pitchFamily="34" charset="0"/>
              </a:rPr>
              <a:t>פגיעה כספית של כ- </a:t>
            </a:r>
            <a:r>
              <a:rPr lang="he-IL" sz="36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</a:rPr>
              <a:t>54</a:t>
            </a:r>
            <a:r>
              <a:rPr lang="he-IL" sz="3600" b="1" dirty="0" smtClean="0">
                <a:solidFill>
                  <a:srgbClr val="0070C0"/>
                </a:solidFill>
                <a:latin typeface="Arial" pitchFamily="34" charset="0"/>
                <a:ea typeface="Tahoma" pitchFamily="34" charset="0"/>
              </a:rPr>
              <a:t> מש"ח במונחי שנה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3600" b="1" dirty="0" smtClean="0">
                <a:solidFill>
                  <a:srgbClr val="0070C0"/>
                </a:solidFill>
                <a:latin typeface="Arial" pitchFamily="34" charset="0"/>
                <a:ea typeface="Tahoma" pitchFamily="34" charset="0"/>
              </a:rPr>
              <a:t>- רק בפריים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8" b="26923"/>
          <a:stretch/>
        </p:blipFill>
        <p:spPr bwMode="auto">
          <a:xfrm>
            <a:off x="5757686" y="4002024"/>
            <a:ext cx="1238250" cy="530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48000" y="6321650"/>
            <a:ext cx="4176464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>
              <a:defRPr sz="1200"/>
            </a:lvl1pPr>
          </a:lstStyle>
          <a:p>
            <a:r>
              <a:rPr lang="he-IL" dirty="0" smtClean="0">
                <a:solidFill>
                  <a:prstClr val="black"/>
                </a:solidFill>
              </a:rPr>
              <a:t>רצועה 20:00-23:00, רבעון 1 2012</a:t>
            </a:r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38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143000"/>
            <a:ext cx="72390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00000"/>
              </a:lnSpc>
            </a:pPr>
            <a:r>
              <a:rPr lang="he-IL" sz="4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קשת פוגעת בחדשות 2</a:t>
            </a:r>
          </a:p>
          <a:p>
            <a:pPr>
              <a:lnSpc>
                <a:spcPct val="200000"/>
              </a:lnSpc>
            </a:pPr>
            <a:r>
              <a:rPr lang="he-IL" sz="28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ובמותג ערוץ 2</a:t>
            </a:r>
          </a:p>
          <a:p>
            <a:pPr>
              <a:lnSpc>
                <a:spcPct val="200000"/>
              </a:lnSpc>
            </a:pPr>
            <a:r>
              <a:rPr lang="he-IL" sz="28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he-IL" sz="28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רק בשביל לפגוע בהכנסות רשת)</a:t>
            </a:r>
            <a:endParaRPr lang="he-IL" sz="11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AutoShape 2" descr="data:image/jpeg;base64,/9j/4AAQSkZJRgABAQAAAQABAAD/2wBDAAkGBwgHBgkIBwgKCgkLDRYPDQwMDRsUFRAWIB0iIiAdHx8kKDQsJCYxJx8fLT0tMTU3Ojo6Iys/RD84QzQ5Ojf/2wBDAQoKCg0MDRoPDxo3JR8lNzc3Nzc3Nzc3Nzc3Nzc3Nzc3Nzc3Nzc3Nzc3Nzc3Nzc3Nzc3Nzc3Nzc3Nzc3Nzc3Nzf/wAARCAB5ANcDASIAAhEBAxEB/8QAHAABAAMBAQADAAAAAAAAAAAAAAEGBwUDAgQI/8QARRAAAQMDAgQCAwsGDwAAAAAAAAECAwQFBhEhBxJBURMxYZHRFSIyRVWBkpOxstI1NnFzdMIUFyYnNDdEU2R1lKGzwfH/xAAaAQEAAwEBAQAAAAAAAAAAAAAAAQIDBAUG/8QALREAAgIBAgQEBgIDAAAAAAAAAAECAxEEEhMhMVEFFFKhFSIyQVORM3FCYZL/2gAMAwEAAhEDEQA/AMxAB5p9qAAAAAAAAAAAAAAAAAAAAAAAAAAAAAAAAAAAAAAAAAAAAAAAAAAAAAAAAAAAAAAAAAAAAAAAAAAAAAAAAAAOuhGqd09ZJGcEgBN/IDIAGikEgDRSdF7AEAnlXsOVewGGQCeVeyjld2UAgE8juyjReygYZAJ5HdlHKqeaAYIBKNVU2Qcq9lAIA0UnlXsAQCdF7EaL2AAABAAAJAABGQm66luy1jW4hjDmtajnQbqiJqvvWlRLhmH5nYvp/c/uNNa/pZxar+Sv+zwwm20c/iVlbHTzvSZsFNBO/RivVFc5706ta1NdOvkd682y33azzTU0dA6ZkMs1NV0MCwo90WnPG9q+eypopQrRbZ7tcYKKmbrJKuiu02Y3q5fQheb7XUtksCU9H8GaB9Jb06vjXTxp3elyoiJ6E16mkGtnNcjmvjJXLbLnnp2M8TobFg2M2B+LUtzr7fDPI6N0kr5UV+yKvkn6EMeRN0Nzw7+rmD9kl/eI0yTk8lvFJSjVHa8ZZ52it4e3mrZQUVFbXzyovhtdb/D5vQjlam/zlUyrEaOyZnZmU0fNbbhVRosL90avO1HN9KKilbwHfL7MnTx0+xTT+JH5cxL/ADJn32GmVZW210Zg4y02pUIybUk+v9H0OJOOWa2ssa0Ftpqfx7iyOXw2ac7ey+g+fFXHLLasYbUW2201LMtQ1viRM0XTc6PFnaLHlXyS6M+w6vEmyV+QWCKhtkTZJXVLVVXORqNbvqqqvQmcV8ySOem6UeDKUuWXn9nAy/GbJScN5a+ltlLFWJTQPSZjNHIquZquvzr6z1xPGLHV8P4a6ptdLLVLSyOWZzPfKqc2i6ntxSuNJa8I9xX1DXVc8cUUbE81RitVzlTomjf9zpYYnh8MafnTl1opFTXsqKRhb8Y+xZ2WeVTbfOfsVLH7rw3islAy609M6ubAxJ1dRSOVX6b6qjdy32Oy4RfqJa21Wmjmp0erOdadW7p57KiKfnxuzW99DduDCfyNd+1Sf9GVM9z2tHZ4jpuBXxYzeW+/c4lPb8PyHOaWitVJE6kgpZlniZG+JFka5qJrqia9Tu3qTh/jVSyiuVroY5VjR6N9z/FXlXrzcq9u5S+FS/zjVn6uo++h8eNv51wJ/hGfecW3Yg5Y+5R0OeqjQ5vG3PUtGUYfj1/xd93xqngglbEs0D6ePkZKiebXN0TsvTVFODgUOFQ43FWZGtAta+WTVtQvMuiLt73fp6C48O0T+LeD9VN9rim4HgFnv+LR3Otkq2zudI1UjkRG6NXRNtCzWZJxXVGULMV2VWTeFLC7/cslFcOG9zrGUFJSWp08i8rGut/Ijl7I5Wpv85R+KOJUuP1VNWWxvh0dUqtWLXXw3pvtr0VPsKvjGq5FZ1VE/p0H/I01Hjgie4dt2/ti/cUjcrK22uhs63pdXXGMm1LueXD3GLJccRo6uvtsE9RI6RHyPRdV0e5E69kQ778MxvpZqX1L7SkYdPnMeOUzbBR0UtvRX+E+VWI5V5l5tdXJ11Os6q4m9bdbfpR/jNa3Davl9ji1MLeNJqxLm/8AL/Z23YdjqeVnpfUvtPF2IY90tFN6l9pxnVXErrb7b9KP8Z5OqeI/W32/6Uf4zTMPT7GPDu/Kv+jsPxHHvkmm9S+083Ylj/yTTepfacd1TxE60Fv+lH+M83VPELrQUH0o/wAZGYen2I4dv5F+zrOxOwJ8VU/qX2g4q1HEDrQ0H0o/xgbo+n2I4dv5F+zNE3LTlFbS1OLY9T09RHJNBFpLG12ro15UTdOhVk2XYnVP0HBGWE13Pp7KVZKLb6F0xf3Io7FL4l3pqa4VmjZfEjc7ki13Ztp8LrovU6twrbTdIVirLxYF5o/CSRtul52N6cq8+2nQzVVBdWtLGDmloVKe/c8ncsNDbJMmjpLvVRutyOe19Q2Tw2uREXlVFXy1XQ0u65NjmP4pJQ2ethqHJEsNPDFL4i6rru5U6JrrqYzqNfUIWuCeEWu0SunFyk8L7Hbwypgo8ptdRVTMhgjnRXyPXRGpou6qaFnl/tFbdsZlo7lSzx09ex8zopUckbeZu6r0TZTIUJVe3zlY2OMdpa3SxttVrfRYNZ4vX603O0W9lsudNUyR1SuckEqOVqcq77ek6OMcQbTe7K615BXOt9X4XhuqEkWNHp5czXp8F3kYrt0QIqoW40t24y+H18FVN9OjNRTFMMlrvHrc2jqI1dq5Hzs8R6dldqfY4gZ7bUtC49jStdAsaRSTxp7xsabcrO+qba+nuZL5dAvpI4mE0lgvHSZnGVknLHRHvzNXqhsXCrJLJa8VdT3G6UlNN/CHu8OWVGu020XRTFk2UnX0JoUhLY8o31dS1Nag3gv3Di62+351VVdbWwQUzmTI2WR6I1dXIqbkcWrpQXXJYZ7bWQVMSUzWq+J6OTVFXbYoWvZArid72bSqoSvV+eaWDbsGyWyUWBQ0lXdaSGpSOVFifKiORVVdNjx4Z5JZLdhMNJX3Wkp6hHyqsUsqNdu5dNjF9V0800HMvfYurmsHNPw6MlLn9TydHH5Y6e+WqaaRrI46yFz3OXRGtR7VVVXsaNxfvlqulnoIrbcKaqeyqVzmwyo5WpyLuuhlC91UlXLp5oVjPEXHudFunVl0bW/pNl4c5BZqHDqKmrbpSU87HS80csyNcmr3Kmy+gsD8qx/5bt/+ob7T88699wm3Q1jqZRWMHDb4TXZNzcnzN/dlOPr8c0H17Tydk9h+WKH69pgupGxbzUuyKfBa/UzdnZLYl+N6L69p5OyOyfK1F9c0w8geal2HwWv1M2x2R2TT8rUX1zQYmui/+Aeal2IfgsPUwADkPbAAAAAAAAAAAAAAAAAAAAAAAAAAAAAAAAAAAJAABAAAAAAA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8891588" y="-411163"/>
            <a:ext cx="1543050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676400"/>
            <a:ext cx="1190625" cy="670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18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05200" y="6381328"/>
            <a:ext cx="367240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/>
              <a:t>ממוצע חודשי חדשות 2, משקי בית יהודים</a:t>
            </a:r>
            <a:endParaRPr lang="he-IL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182488" y="48701"/>
            <a:ext cx="8786936" cy="1018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00000"/>
              </a:lnSpc>
            </a:pPr>
            <a:r>
              <a:rPr lang="he-IL" sz="3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ממוצע מהדורת חדשות 2</a:t>
            </a:r>
            <a:endParaRPr lang="he-IL" sz="28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7" name="מחבר ישר 6"/>
          <p:cNvCxnSpPr/>
          <p:nvPr/>
        </p:nvCxnSpPr>
        <p:spPr>
          <a:xfrm flipH="1">
            <a:off x="539552" y="1066800"/>
            <a:ext cx="799484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" name="תרשים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4425478"/>
              </p:ext>
            </p:extLst>
          </p:nvPr>
        </p:nvGraphicFramePr>
        <p:xfrm>
          <a:off x="683568" y="1700808"/>
          <a:ext cx="756084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1"/>
          <p:cNvSpPr txBox="1"/>
          <p:nvPr/>
        </p:nvSpPr>
        <p:spPr>
          <a:xfrm>
            <a:off x="3829980" y="2143125"/>
            <a:ext cx="762000" cy="304800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600" b="1" dirty="0" smtClean="0">
                <a:solidFill>
                  <a:srgbClr val="FF0000"/>
                </a:solidFill>
              </a:rPr>
              <a:t>2.8-</a:t>
            </a:r>
            <a:endParaRPr lang="he-IL" sz="1600" b="1" dirty="0">
              <a:solidFill>
                <a:srgbClr val="FF0000"/>
              </a:solidFill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1828800" y="2209800"/>
            <a:ext cx="762000" cy="304800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600" b="1" dirty="0" smtClean="0">
                <a:solidFill>
                  <a:srgbClr val="FF0000"/>
                </a:solidFill>
              </a:rPr>
              <a:t>2.5-</a:t>
            </a:r>
            <a:endParaRPr lang="he-IL" sz="1600" b="1" dirty="0"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79695" y1="47727" x2="79695" y2="81818"/>
                        <a14:backgroundMark x1="78680" y1="14394" x2="85279" y2="70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3760440"/>
            <a:ext cx="854171" cy="47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תמונה 12" descr="logo keshet.pn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9227" y="3752076"/>
            <a:ext cx="497815" cy="453330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79695" y1="47727" x2="79695" y2="81818"/>
                        <a14:backgroundMark x1="78680" y1="14394" x2="85279" y2="70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056" y="3752076"/>
            <a:ext cx="854171" cy="47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תמונה 14" descr="logo keshet.pn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5600" y="3737670"/>
            <a:ext cx="497815" cy="453330"/>
          </a:xfrm>
          <a:prstGeom prst="rect">
            <a:avLst/>
          </a:prstGeom>
        </p:spPr>
      </p:pic>
      <p:pic>
        <p:nvPicPr>
          <p:cNvPr id="16" name="תמונה 15" descr="logo keshet.pn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1571" y="3715524"/>
            <a:ext cx="497815" cy="453330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79695" y1="47727" x2="79695" y2="81818"/>
                        <a14:backgroundMark x1="78680" y1="14394" x2="85279" y2="70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15524"/>
            <a:ext cx="854171" cy="47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02" y="361264"/>
            <a:ext cx="1221164" cy="68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445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3"/>
          <p:cNvGraphicFramePr/>
          <p:nvPr>
            <p:extLst>
              <p:ext uri="{D42A27DB-BD31-4B8C-83A1-F6EECF244321}">
                <p14:modId xmlns:p14="http://schemas.microsoft.com/office/powerpoint/2010/main" val="1316235044"/>
              </p:ext>
            </p:extLst>
          </p:nvPr>
        </p:nvGraphicFramePr>
        <p:xfrm>
          <a:off x="870992" y="1447800"/>
          <a:ext cx="7478216" cy="3470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-36512" y="6309320"/>
            <a:ext cx="72728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he-IL" sz="1200" b="1" dirty="0" smtClean="0"/>
              <a:t>רייטינג  </a:t>
            </a:r>
            <a:r>
              <a:rPr lang="en-US" sz="1200" b="1" dirty="0" smtClean="0"/>
              <a:t>overnight</a:t>
            </a:r>
            <a:r>
              <a:rPr lang="he-IL" sz="1200" b="1" dirty="0" smtClean="0"/>
              <a:t> ,1.1-20.3  2012,חדשות 2- לפי רצועות תוכן נספר מול ערוץ 24, קהלים </a:t>
            </a:r>
            <a:r>
              <a:rPr lang="he-IL" sz="1200" b="1" dirty="0"/>
              <a:t>יהודים</a:t>
            </a:r>
          </a:p>
        </p:txBody>
      </p:sp>
      <p:sp>
        <p:nvSpPr>
          <p:cNvPr id="11" name="TextBox 1"/>
          <p:cNvSpPr txBox="1"/>
          <p:nvPr/>
        </p:nvSpPr>
        <p:spPr>
          <a:xfrm rot="21170003">
            <a:off x="3429000" y="2003854"/>
            <a:ext cx="762000" cy="304800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600" b="1" dirty="0" smtClean="0">
                <a:solidFill>
                  <a:srgbClr val="FF0000"/>
                </a:solidFill>
              </a:rPr>
              <a:t>3.0-</a:t>
            </a:r>
            <a:endParaRPr lang="he-IL" sz="1600" b="1" dirty="0">
              <a:solidFill>
                <a:srgbClr val="FF0000"/>
              </a:solidFill>
            </a:endParaRPr>
          </a:p>
        </p:txBody>
      </p:sp>
      <p:cxnSp>
        <p:nvCxnSpPr>
          <p:cNvPr id="3" name="מחבר חץ ישר 2"/>
          <p:cNvCxnSpPr/>
          <p:nvPr/>
        </p:nvCxnSpPr>
        <p:spPr>
          <a:xfrm flipH="1">
            <a:off x="2590800" y="2232454"/>
            <a:ext cx="2514600" cy="282146"/>
          </a:xfrm>
          <a:prstGeom prst="straightConnector1">
            <a:avLst/>
          </a:prstGeom>
          <a:ln>
            <a:solidFill>
              <a:srgbClr val="00CC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-153913" y="265093"/>
            <a:ext cx="878693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הפגיעה של קשת במהדורת </a:t>
            </a:r>
          </a:p>
          <a:p>
            <a:r>
              <a:rPr lang="he-IL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החדשות 2 </a:t>
            </a:r>
            <a:r>
              <a:rPr lang="he-IL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באמצעות ערוץ 24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02" y="361264"/>
            <a:ext cx="1221164" cy="68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8" t="58196" r="45201" b="17300"/>
          <a:stretch/>
        </p:blipFill>
        <p:spPr bwMode="auto">
          <a:xfrm>
            <a:off x="4239555" y="4976813"/>
            <a:ext cx="3282156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מחבר חץ ישר 15"/>
          <p:cNvCxnSpPr/>
          <p:nvPr/>
        </p:nvCxnSpPr>
        <p:spPr>
          <a:xfrm flipH="1" flipV="1">
            <a:off x="3124200" y="4114800"/>
            <a:ext cx="3124200" cy="304800"/>
          </a:xfrm>
          <a:prstGeom prst="straightConnector1">
            <a:avLst/>
          </a:prstGeom>
          <a:ln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5" t="56154" r="16813" b="15598"/>
          <a:stretch/>
        </p:blipFill>
        <p:spPr bwMode="auto">
          <a:xfrm>
            <a:off x="1609724" y="4924426"/>
            <a:ext cx="2124075" cy="63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57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3"/>
          <p:cNvGraphicFramePr/>
          <p:nvPr>
            <p:extLst>
              <p:ext uri="{D42A27DB-BD31-4B8C-83A1-F6EECF244321}">
                <p14:modId xmlns:p14="http://schemas.microsoft.com/office/powerpoint/2010/main" val="1816356620"/>
              </p:ext>
            </p:extLst>
          </p:nvPr>
        </p:nvGraphicFramePr>
        <p:xfrm>
          <a:off x="1149685" y="1460096"/>
          <a:ext cx="7778824" cy="3527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23528" y="6309320"/>
            <a:ext cx="72728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he-IL" sz="1200" b="1" dirty="0" smtClean="0"/>
              <a:t>רייטינג  </a:t>
            </a:r>
            <a:r>
              <a:rPr lang="en-US" sz="1200" b="1" dirty="0" smtClean="0"/>
              <a:t>overnight</a:t>
            </a:r>
            <a:r>
              <a:rPr lang="he-IL" sz="1200" b="1" dirty="0" smtClean="0"/>
              <a:t> ,1.1-20.03.2012, תכנית חסכון- לפי רצועות תוכן נספר מול ערוץ 24, קהלים </a:t>
            </a:r>
            <a:r>
              <a:rPr lang="he-IL" sz="1200" b="1" dirty="0"/>
              <a:t>יהודים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53913" y="382878"/>
            <a:ext cx="878693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הפגיעה של קשת בתכנית חסכון של חדשות 2 </a:t>
            </a:r>
            <a:r>
              <a:rPr lang="he-IL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באמצעות ערוץ 24</a:t>
            </a:r>
          </a:p>
        </p:txBody>
      </p:sp>
      <p:sp>
        <p:nvSpPr>
          <p:cNvPr id="8" name="TextBox 1"/>
          <p:cNvSpPr txBox="1"/>
          <p:nvPr/>
        </p:nvSpPr>
        <p:spPr>
          <a:xfrm rot="21250153">
            <a:off x="3803546" y="2057400"/>
            <a:ext cx="762000" cy="304800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600" b="1" dirty="0" smtClean="0">
                <a:solidFill>
                  <a:srgbClr val="FF0000"/>
                </a:solidFill>
              </a:rPr>
              <a:t>2.5-</a:t>
            </a:r>
            <a:endParaRPr lang="he-IL" sz="1600" b="1" dirty="0">
              <a:solidFill>
                <a:srgbClr val="FF0000"/>
              </a:solidFill>
            </a:endParaRPr>
          </a:p>
        </p:txBody>
      </p:sp>
      <p:cxnSp>
        <p:nvCxnSpPr>
          <p:cNvPr id="12" name="מחבר חץ ישר 11"/>
          <p:cNvCxnSpPr/>
          <p:nvPr/>
        </p:nvCxnSpPr>
        <p:spPr>
          <a:xfrm flipH="1" flipV="1">
            <a:off x="3657600" y="3886200"/>
            <a:ext cx="3124200" cy="457200"/>
          </a:xfrm>
          <a:prstGeom prst="straightConnector1">
            <a:avLst/>
          </a:prstGeom>
          <a:ln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/>
          <p:nvPr/>
        </p:nvCxnSpPr>
        <p:spPr>
          <a:xfrm flipH="1">
            <a:off x="3082485" y="2259045"/>
            <a:ext cx="2514600" cy="282146"/>
          </a:xfrm>
          <a:prstGeom prst="straightConnector1">
            <a:avLst/>
          </a:prstGeom>
          <a:ln>
            <a:solidFill>
              <a:srgbClr val="00CC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t2.gstatic.com/images?q=tbn:ANd9GcRg7mNtuJtq4jXNQIen4MT_SCY_RxVsV9Pae7VlbnvqJ7OFWA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2654"/>
            <a:ext cx="1200150" cy="101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64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errow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9636">
            <a:off x="5246796" y="1674550"/>
            <a:ext cx="941728" cy="78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-152400"/>
            <a:ext cx="8001000" cy="1018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00000"/>
              </a:lnSpc>
            </a:pPr>
            <a:r>
              <a:rPr lang="he-IL" sz="3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ערוץ מסחרי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15155" y="1143000"/>
            <a:ext cx="1295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תוכן איכותי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7660" y="2621257"/>
            <a:ext cx="1295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קידום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44666" y="1966737"/>
            <a:ext cx="176593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שליחה מהמסך של 2 לערוצים אחרים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44666" y="2890391"/>
            <a:ext cx="1765934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פרסום בהיקף של מפרסמים ענקיים בערוץ 2 לערוץ 24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86901" y="490458"/>
            <a:ext cx="2375724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תוכן איכותי - רק בימים של רשת</a:t>
            </a:r>
          </a:p>
        </p:txBody>
      </p:sp>
      <p:pic>
        <p:nvPicPr>
          <p:cNvPr id="21" name="Picture 8" descr="errow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01673">
            <a:off x="5246797" y="3587207"/>
            <a:ext cx="941728" cy="78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915155" y="4493906"/>
            <a:ext cx="1295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רייטינג גבוה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0" y="5140237"/>
            <a:ext cx="2209305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רייטינג ערוץ 24גבוה פי 4.5 ברשת מאשר בקשת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09034" y="5140237"/>
            <a:ext cx="2135631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רייטינג ערוץ 20גבוה פי 3 ברשת מאשר בקשת</a:t>
            </a:r>
          </a:p>
        </p:txBody>
      </p:sp>
      <p:pic>
        <p:nvPicPr>
          <p:cNvPr id="13" name="Picture 8" descr="errow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29396">
            <a:off x="3057468" y="3626827"/>
            <a:ext cx="941728" cy="78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446133" y="2621257"/>
            <a:ext cx="1295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הכנסות</a:t>
            </a:r>
          </a:p>
        </p:txBody>
      </p:sp>
      <p:pic>
        <p:nvPicPr>
          <p:cNvPr id="15" name="Picture 8" descr="errow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8372">
            <a:off x="3057468" y="1663353"/>
            <a:ext cx="941728" cy="78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85801" y="1697926"/>
            <a:ext cx="1792450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דקות הפרסום קטנות פי  5 בימי תכנית הדגל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5800" y="2890391"/>
            <a:ext cx="179245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קשת ממשיכה להפסיד כסף בכוונה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27008" y="857985"/>
            <a:ext cx="1295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רווח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82026" y="838200"/>
            <a:ext cx="154217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הפסד</a:t>
            </a:r>
          </a:p>
        </p:txBody>
      </p:sp>
    </p:spTree>
    <p:extLst>
      <p:ext uri="{BB962C8B-B14F-4D97-AF65-F5344CB8AC3E}">
        <p14:creationId xmlns:p14="http://schemas.microsoft.com/office/powerpoint/2010/main" val="203986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-152400"/>
            <a:ext cx="8001000" cy="1018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00000"/>
              </a:lnSpc>
            </a:pPr>
            <a:r>
              <a:rPr lang="he-IL" sz="3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ערוץ מסחרי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10375" y="1966737"/>
            <a:ext cx="1765934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שליחה מהמסך של 2 לערוצים אחרים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10375" y="2890391"/>
            <a:ext cx="1765934" cy="1077218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פרסום בהיקף של מפרסמים ענקיים בערוץ 2 לערוץ 24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86901" y="490458"/>
            <a:ext cx="23757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תוכן איכותי - רק בימים של רשת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0" y="5140237"/>
            <a:ext cx="2209305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רייטינג ערוץ 24גבוה פי 4.5 ברשת מאשר בקשת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09034" y="5140237"/>
            <a:ext cx="2135631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רייטינג ערוץ 20גבוה פי 3 ברשת מאשר בקשת</a:t>
            </a:r>
          </a:p>
        </p:txBody>
      </p:sp>
      <p:grpSp>
        <p:nvGrpSpPr>
          <p:cNvPr id="2" name="קבוצה 1"/>
          <p:cNvGrpSpPr/>
          <p:nvPr/>
        </p:nvGrpSpPr>
        <p:grpSpPr>
          <a:xfrm>
            <a:off x="3048000" y="1697926"/>
            <a:ext cx="3352799" cy="3102675"/>
            <a:chOff x="2446133" y="1143000"/>
            <a:chExt cx="4566927" cy="4004231"/>
          </a:xfrm>
        </p:grpSpPr>
        <p:pic>
          <p:nvPicPr>
            <p:cNvPr id="6" name="Picture 8" descr="errow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529636">
              <a:off x="5246796" y="1674550"/>
              <a:ext cx="941728" cy="785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915156" y="1143000"/>
              <a:ext cx="1295399" cy="65332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200" b="1" dirty="0" smtClean="0">
                  <a:solidFill>
                    <a:srgbClr val="0070C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תוכן איכותי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17661" y="2621257"/>
              <a:ext cx="1295399" cy="39199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200" b="1" dirty="0" smtClean="0">
                  <a:solidFill>
                    <a:srgbClr val="0070C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קידום</a:t>
              </a:r>
            </a:p>
          </p:txBody>
        </p:sp>
        <p:pic>
          <p:nvPicPr>
            <p:cNvPr id="21" name="Picture 8" descr="errow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01673">
              <a:off x="5246797" y="3587207"/>
              <a:ext cx="941728" cy="785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3915156" y="4493907"/>
              <a:ext cx="1295399" cy="65332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200" b="1" dirty="0" smtClean="0">
                  <a:solidFill>
                    <a:srgbClr val="0070C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רייטינג גבוה</a:t>
              </a:r>
            </a:p>
          </p:txBody>
        </p:sp>
        <p:pic>
          <p:nvPicPr>
            <p:cNvPr id="13" name="Picture 8" descr="errow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629396">
              <a:off x="3057468" y="3626827"/>
              <a:ext cx="941728" cy="785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2446133" y="2621257"/>
              <a:ext cx="1295399" cy="39199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200" b="1" dirty="0" smtClean="0">
                  <a:solidFill>
                    <a:srgbClr val="0070C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הכנסות</a:t>
              </a:r>
              <a:endParaRPr lang="he-IL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5" name="Picture 8" descr="errow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48372">
              <a:off x="3057468" y="1663353"/>
              <a:ext cx="941728" cy="785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Box 18"/>
          <p:cNvSpPr txBox="1"/>
          <p:nvPr/>
        </p:nvSpPr>
        <p:spPr>
          <a:xfrm>
            <a:off x="685801" y="1697926"/>
            <a:ext cx="179245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דקות הפרסום קטנות פי  5 בימי תכנית הדגל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5800" y="2890391"/>
            <a:ext cx="179245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קשת ממשיכה להפסיד כסף בכוונה</a:t>
            </a:r>
          </a:p>
        </p:txBody>
      </p:sp>
    </p:spTree>
    <p:extLst>
      <p:ext uri="{BB962C8B-B14F-4D97-AF65-F5344CB8AC3E}">
        <p14:creationId xmlns:p14="http://schemas.microsoft.com/office/powerpoint/2010/main" val="157510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4 -0.03171 L -0.17205 -0.01921 C -0.22795 -0.01343 -0.30069 -0.07546 -0.30382 -0.13125 L -0.31094 -0.25579 " pathEditMode="relative" rAng="10544875" ptsTypes="FfFF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77" y="-1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325 0.1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50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1849 -0.16551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36" y="-828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31082E-6 L 0.36875 -0.00394 " pathEditMode="relative" rAng="0" ptsTypes="AA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-20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3876E-6 L 0.36875 -0.00416 " pathEditMode="relative" rAng="0" ptsTypes="AA">
                                      <p:cBhvr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-20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7037E-6 L 0.15 -0.16551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1" grpId="0"/>
      <p:bldP spid="12" grpId="0"/>
      <p:bldP spid="19" grpId="0"/>
      <p:bldP spid="2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3975" y="-76200"/>
            <a:ext cx="7239000" cy="11209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00000"/>
              </a:lnSpc>
            </a:pPr>
            <a:r>
              <a:rPr lang="he-IL" sz="4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המסקנות:</a:t>
            </a:r>
          </a:p>
        </p:txBody>
      </p:sp>
      <p:pic>
        <p:nvPicPr>
          <p:cNvPr id="3" name="תמונה 2" descr="logo kesh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1752600"/>
            <a:ext cx="776999" cy="7075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09600" y="1524000"/>
            <a:ext cx="7239000" cy="8124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00000"/>
              </a:lnSpc>
            </a:pPr>
            <a:r>
              <a:rPr lang="he-IL" sz="28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מפרה את לשון החוק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2460166"/>
            <a:ext cx="5943600" cy="25359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00000"/>
              </a:lnSpc>
            </a:pPr>
            <a:r>
              <a:rPr lang="he-IL" sz="28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נפגעת כלכלית בשל הפרה זו במעל ל- </a:t>
            </a:r>
            <a:r>
              <a:rPr lang="he-IL" sz="2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54 </a:t>
            </a:r>
            <a:r>
              <a:rPr lang="he-IL" sz="28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מש"ח בשנה רק מתוכניות הדגל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79695" y1="47727" x2="79695" y2="81818"/>
                        <a14:backgroundMark x1="78680" y1="14394" x2="85279" y2="70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2684293"/>
            <a:ext cx="1337834" cy="744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96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3975" y="-76200"/>
            <a:ext cx="7239000" cy="11209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00000"/>
              </a:lnSpc>
            </a:pPr>
            <a:r>
              <a:rPr lang="he-IL" sz="4000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הסעדים</a:t>
            </a:r>
            <a:r>
              <a:rPr lang="he-IL" sz="4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1295400"/>
            <a:ext cx="7239000" cy="8124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00000"/>
              </a:lnSpc>
            </a:pPr>
            <a:r>
              <a:rPr lang="he-IL" sz="28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הפסקה </a:t>
            </a:r>
            <a:r>
              <a:rPr lang="he-IL" sz="2800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מיידית</a:t>
            </a:r>
            <a:r>
              <a:rPr lang="he-IL" sz="28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של קידום 24 בפרסומות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2006998"/>
            <a:ext cx="7239000" cy="8124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00000"/>
              </a:lnSpc>
            </a:pPr>
            <a:r>
              <a:rPr lang="he-IL" sz="28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הפסקה </a:t>
            </a:r>
            <a:r>
              <a:rPr lang="he-IL" sz="2800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מיידית</a:t>
            </a:r>
            <a:r>
              <a:rPr lang="he-IL" sz="28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של קידום 24 בתכנים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2692798"/>
            <a:ext cx="83058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00000"/>
              </a:lnSpc>
            </a:pPr>
            <a:r>
              <a:rPr lang="he-IL" sz="28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פתיחת ערוץ ה"אח הגדול" בכל ימות השבוע</a:t>
            </a:r>
          </a:p>
        </p:txBody>
      </p:sp>
    </p:spTree>
    <p:extLst>
      <p:ext uri="{BB962C8B-B14F-4D97-AF65-F5344CB8AC3E}">
        <p14:creationId xmlns:p14="http://schemas.microsoft.com/office/powerpoint/2010/main" val="274353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387483"/>
            <a:ext cx="83439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>
                <a:solidFill>
                  <a:srgbClr val="0070C0"/>
                </a:solidFill>
              </a:rPr>
              <a:t>קשת מנצלת את הפלטפורמה אשר הוענקה לה על ידי הרשות השנייה ועושה שימוש </a:t>
            </a:r>
            <a:r>
              <a:rPr lang="he-IL" sz="3200" b="1" dirty="0" smtClean="0">
                <a:solidFill>
                  <a:srgbClr val="0070C0"/>
                </a:solidFill>
              </a:rPr>
              <a:t>פסול בערוץ </a:t>
            </a:r>
            <a:r>
              <a:rPr lang="he-IL" sz="3200" b="1" dirty="0">
                <a:solidFill>
                  <a:srgbClr val="0070C0"/>
                </a:solidFill>
              </a:rPr>
              <a:t>24</a:t>
            </a:r>
            <a:endParaRPr lang="he-IL" sz="12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909703"/>
            <a:ext cx="7391400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/>
              <a:t>הפרה של אישור הרשות השנייה אשר ניתן לקשת, ביום 4.8.2011 בקשר עם ערוץ 24</a:t>
            </a:r>
            <a:r>
              <a:rPr lang="he-IL" sz="2400" b="1" dirty="0" smtClean="0"/>
              <a:t>:</a:t>
            </a:r>
          </a:p>
          <a:p>
            <a:r>
              <a:rPr lang="he-IL" sz="2400" b="1" dirty="0"/>
              <a:t/>
            </a:r>
            <a:br>
              <a:rPr lang="he-IL" sz="2400" b="1" dirty="0"/>
            </a:br>
            <a:r>
              <a:rPr lang="he-IL" sz="2400" dirty="0"/>
              <a:t>""שידורי קשת" נדרשת להקפיד על הפרדה בין התכנים המשודרים בערוץ 2 לבין התכנים המשודרים או המיועדים לשידור בערוץ 24, והכל בהתאם להוראות הדין. </a:t>
            </a:r>
            <a:r>
              <a:rPr lang="he-IL" sz="2400" b="1" dirty="0">
                <a:solidFill>
                  <a:srgbClr val="FF0000"/>
                </a:solidFill>
              </a:rPr>
              <a:t>לא ייעשה שימוש בשידורי קשת בערוץ 2 לקידום שידוריה בערוץ 24, אלא בדרך של פרסומת כקבוע בהוראות הדין</a:t>
            </a:r>
            <a:r>
              <a:rPr lang="he-IL" sz="2400" b="1" dirty="0"/>
              <a:t>". </a:t>
            </a:r>
            <a:br>
              <a:rPr lang="he-IL" sz="2400" b="1" dirty="0"/>
            </a:b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18030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94371" y="1711404"/>
            <a:ext cx="1970411" cy="110799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6600" b="1" dirty="0" smtClean="0">
                <a:solidFill>
                  <a:srgbClr val="0070C0"/>
                </a:solidFill>
              </a:rPr>
              <a:t>תודה</a:t>
            </a:r>
            <a:endParaRPr lang="he-IL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54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386209"/>
            <a:ext cx="83439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>
                <a:solidFill>
                  <a:srgbClr val="0070C0"/>
                </a:solidFill>
              </a:rPr>
              <a:t>קשת מנצלת את הפלטפורמה אשר הוענקה לה על ידי הרשות השנייה ועושה שימוש </a:t>
            </a:r>
            <a:r>
              <a:rPr lang="he-IL" sz="3200" b="1" dirty="0" smtClean="0">
                <a:solidFill>
                  <a:srgbClr val="0070C0"/>
                </a:solidFill>
              </a:rPr>
              <a:t>פסול בערוץ </a:t>
            </a:r>
            <a:r>
              <a:rPr lang="he-IL" sz="3200" b="1" dirty="0">
                <a:solidFill>
                  <a:srgbClr val="0070C0"/>
                </a:solidFill>
              </a:rPr>
              <a:t>24</a:t>
            </a:r>
            <a:endParaRPr lang="he-IL" sz="12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909703"/>
            <a:ext cx="7391400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/>
              <a:t>וכן התעלמות מבסיס הרציונל במתן האישור שניתן על ידי הרשות השנייה</a:t>
            </a:r>
            <a:r>
              <a:rPr lang="he-IL" sz="2400" b="1" dirty="0" smtClean="0"/>
              <a:t>:</a:t>
            </a:r>
          </a:p>
          <a:p>
            <a:r>
              <a:rPr lang="he-IL" sz="2400" b="1" dirty="0"/>
              <a:t/>
            </a:r>
            <a:br>
              <a:rPr lang="he-IL" sz="2400" b="1" dirty="0"/>
            </a:br>
            <a:r>
              <a:rPr lang="he-IL" sz="2400" dirty="0"/>
              <a:t>"כמו כן הרשות הדגישה כי תקפיד על כך שלהגדלת ההחזקה לא תהיה </a:t>
            </a:r>
            <a:r>
              <a:rPr lang="he-IL" sz="2400" b="1" dirty="0">
                <a:solidFill>
                  <a:srgbClr val="FF0000"/>
                </a:solidFill>
              </a:rPr>
              <a:t>כל השפעה </a:t>
            </a:r>
            <a:r>
              <a:rPr lang="he-IL" sz="2400" dirty="0"/>
              <a:t>על תוכן השידורים בשידורי הזכיינית בערוץ 2, וכי הזכיינית לא תעשה </a:t>
            </a:r>
            <a:r>
              <a:rPr lang="he-IL" sz="2400" b="1" dirty="0">
                <a:solidFill>
                  <a:srgbClr val="FF0000"/>
                </a:solidFill>
              </a:rPr>
              <a:t>שימוש פסול לקידום תכניותיה </a:t>
            </a:r>
            <a:r>
              <a:rPr lang="he-IL" sz="2400" dirty="0"/>
              <a:t>בין הערוצים הנ"ל". </a:t>
            </a:r>
            <a:r>
              <a:rPr lang="he-IL" sz="2400" b="1" dirty="0"/>
              <a:t/>
            </a:r>
            <a:br>
              <a:rPr lang="he-IL" sz="2400" b="1" dirty="0"/>
            </a:b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75867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6200" y="304800"/>
            <a:ext cx="86868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>
                <a:solidFill>
                  <a:srgbClr val="0070C0"/>
                </a:solidFill>
              </a:rPr>
              <a:t>קשת מקדמת באופן פסול את תכני ערוץ 24 </a:t>
            </a:r>
            <a:r>
              <a:rPr lang="he-IL" sz="3200" b="1" u="sng" dirty="0">
                <a:solidFill>
                  <a:srgbClr val="0070C0"/>
                </a:solidFill>
              </a:rPr>
              <a:t>בפרסומות </a:t>
            </a:r>
            <a:r>
              <a:rPr lang="he-IL" sz="3200" b="1" dirty="0">
                <a:solidFill>
                  <a:srgbClr val="0070C0"/>
                </a:solidFill>
              </a:rPr>
              <a:t>בערוץ 2, תוך העדפה ברורה של תשדירים שנועדו </a:t>
            </a:r>
            <a:r>
              <a:rPr lang="he-IL" sz="3200" b="1" dirty="0" smtClean="0">
                <a:solidFill>
                  <a:srgbClr val="0070C0"/>
                </a:solidFill>
              </a:rPr>
              <a:t>לקידומה </a:t>
            </a:r>
            <a:r>
              <a:rPr lang="he-IL" sz="3200" b="1" dirty="0">
                <a:solidFill>
                  <a:srgbClr val="0070C0"/>
                </a:solidFill>
              </a:rPr>
              <a:t>של </a:t>
            </a:r>
            <a:r>
              <a:rPr lang="he-IL" sz="3200" b="1" dirty="0" smtClean="0">
                <a:solidFill>
                  <a:srgbClr val="0070C0"/>
                </a:solidFill>
              </a:rPr>
              <a:t>קשת</a:t>
            </a:r>
            <a:endParaRPr lang="he-IL" sz="12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133600"/>
            <a:ext cx="739140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/>
              <a:t>הפרה של סעיף 84 לחוק הרשות </a:t>
            </a:r>
            <a:r>
              <a:rPr lang="he-IL" sz="2400" b="1" dirty="0" err="1" smtClean="0"/>
              <a:t>השניה</a:t>
            </a:r>
            <a:r>
              <a:rPr lang="he-IL" sz="2400" b="1" dirty="0"/>
              <a:t>, וכן </a:t>
            </a:r>
            <a:r>
              <a:rPr lang="he-IL" sz="2400" b="1" dirty="0" smtClean="0"/>
              <a:t>הפרה </a:t>
            </a:r>
            <a:r>
              <a:rPr lang="he-IL" sz="2400" b="1" dirty="0"/>
              <a:t>של סעיף 31.12 לזיכיון :</a:t>
            </a:r>
            <a:endParaRPr lang="he-IL" sz="2400" b="1" dirty="0" smtClean="0"/>
          </a:p>
          <a:p>
            <a:r>
              <a:rPr lang="he-IL" sz="2400" b="1" dirty="0"/>
              <a:t/>
            </a:r>
            <a:br>
              <a:rPr lang="he-IL" sz="2400" b="1" dirty="0"/>
            </a:br>
            <a:r>
              <a:rPr lang="he-IL" sz="2400" dirty="0"/>
              <a:t>"בקבלת תשדירי פרסומת לשידור, </a:t>
            </a:r>
            <a:r>
              <a:rPr lang="he-IL" sz="2400" b="1" u="sng" dirty="0">
                <a:solidFill>
                  <a:srgbClr val="FF0000"/>
                </a:solidFill>
              </a:rPr>
              <a:t>לא</a:t>
            </a:r>
            <a:r>
              <a:rPr lang="he-IL" sz="2400" dirty="0"/>
              <a:t> </a:t>
            </a:r>
            <a:r>
              <a:rPr lang="he-IL" sz="2400" b="1" u="sng" dirty="0" err="1">
                <a:solidFill>
                  <a:srgbClr val="FF0000"/>
                </a:solidFill>
              </a:rPr>
              <a:t>יתן</a:t>
            </a:r>
            <a:r>
              <a:rPr lang="he-IL" sz="2400" dirty="0">
                <a:solidFill>
                  <a:srgbClr val="FF0000"/>
                </a:solidFill>
              </a:rPr>
              <a:t> </a:t>
            </a:r>
            <a:r>
              <a:rPr lang="he-IL" sz="2400" dirty="0"/>
              <a:t>מורשה לשידורים </a:t>
            </a:r>
            <a:r>
              <a:rPr lang="he-IL" sz="2400" b="1" u="sng" dirty="0">
                <a:solidFill>
                  <a:srgbClr val="FF0000"/>
                </a:solidFill>
              </a:rPr>
              <a:t>עדיפות</a:t>
            </a:r>
            <a:r>
              <a:rPr lang="he-IL" sz="2400" dirty="0">
                <a:solidFill>
                  <a:srgbClr val="FF0000"/>
                </a:solidFill>
              </a:rPr>
              <a:t> </a:t>
            </a:r>
            <a:r>
              <a:rPr lang="he-IL" sz="2400" dirty="0"/>
              <a:t>לתשדיר הפרסומת רק בשל כך שאותו תשדיר הופק בידי המורשה לשידורים או מי מטעמו". </a:t>
            </a:r>
            <a:br>
              <a:rPr lang="he-IL" sz="2400" dirty="0"/>
            </a:b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95654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0"/>
            <a:ext cx="7239000" cy="46474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00000"/>
              </a:lnSpc>
            </a:pPr>
            <a:r>
              <a:rPr lang="he-IL" sz="3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קצת עובדות על המציאות</a:t>
            </a:r>
          </a:p>
          <a:p>
            <a:pPr>
              <a:lnSpc>
                <a:spcPct val="200000"/>
              </a:lnSpc>
            </a:pPr>
            <a:r>
              <a:rPr lang="he-IL" sz="3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בערוץ מסחרי</a:t>
            </a:r>
          </a:p>
          <a:p>
            <a:pPr>
              <a:lnSpc>
                <a:spcPct val="200000"/>
              </a:lnSpc>
            </a:pPr>
            <a:r>
              <a:rPr lang="he-IL" sz="36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he-IL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*ערוץ 20 – ערוץ האח הגדול**</a:t>
            </a:r>
          </a:p>
          <a:p>
            <a:pPr>
              <a:lnSpc>
                <a:spcPct val="200000"/>
              </a:lnSpc>
            </a:pPr>
            <a:r>
              <a:rPr lang="he-IL" sz="2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he-IL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*ערוץ 24 – ערוץ המוזיקה</a:t>
            </a:r>
          </a:p>
          <a:p>
            <a:pPr>
              <a:lnSpc>
                <a:spcPct val="200000"/>
              </a:lnSpc>
            </a:pPr>
            <a:r>
              <a:rPr lang="he-IL" sz="2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he-IL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*קידומים במהלך היום</a:t>
            </a:r>
            <a:endParaRPr lang="he-IL" sz="10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2" b="30746"/>
          <a:stretch/>
        </p:blipFill>
        <p:spPr bwMode="auto">
          <a:xfrm>
            <a:off x="1143000" y="2572558"/>
            <a:ext cx="1764183" cy="701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29000"/>
            <a:ext cx="79801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6400800"/>
            <a:ext cx="594360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dirty="0" smtClean="0">
                <a:solidFill>
                  <a:srgbClr val="0070C0"/>
                </a:solidFill>
              </a:rPr>
              <a:t>**הערוץ פועל בין 3-6 חודשים בשנה </a:t>
            </a:r>
            <a:r>
              <a:rPr lang="he-IL" sz="1200" dirty="0" err="1" smtClean="0">
                <a:solidFill>
                  <a:srgbClr val="0070C0"/>
                </a:solidFill>
              </a:rPr>
              <a:t>קלנדרית</a:t>
            </a:r>
            <a:endParaRPr lang="he-IL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77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15155" y="1143000"/>
            <a:ext cx="1295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תוכן איכותי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5800" y="-171450"/>
            <a:ext cx="8001000" cy="1018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00000"/>
              </a:lnSpc>
            </a:pPr>
            <a:r>
              <a:rPr lang="he-IL" sz="3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ערוץ מסחרי</a:t>
            </a:r>
          </a:p>
        </p:txBody>
      </p:sp>
    </p:spTree>
    <p:extLst>
      <p:ext uri="{BB962C8B-B14F-4D97-AF65-F5344CB8AC3E}">
        <p14:creationId xmlns:p14="http://schemas.microsoft.com/office/powerpoint/2010/main" val="166387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errow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9636">
            <a:off x="5246796" y="1674550"/>
            <a:ext cx="941728" cy="78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15155" y="1143000"/>
            <a:ext cx="1295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תוכן איכותי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33825" y="312003"/>
            <a:ext cx="1264538" cy="830997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לוח שידורים ערוץ 24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-171450"/>
            <a:ext cx="8001000" cy="1018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00000"/>
              </a:lnSpc>
            </a:pPr>
            <a:r>
              <a:rPr lang="he-IL" sz="3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ערוץ מסחרי</a:t>
            </a:r>
          </a:p>
        </p:txBody>
      </p:sp>
    </p:spTree>
    <p:extLst>
      <p:ext uri="{BB962C8B-B14F-4D97-AF65-F5344CB8AC3E}">
        <p14:creationId xmlns:p14="http://schemas.microsoft.com/office/powerpoint/2010/main" val="70000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12846</TotalTime>
  <Words>1320</Words>
  <Application>Microsoft Office PowerPoint</Application>
  <PresentationFormat>‫הצגה על המסך (4:3)</PresentationFormat>
  <Paragraphs>322</Paragraphs>
  <Slides>40</Slides>
  <Notes>3</Notes>
  <HiddenSlides>1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40</vt:i4>
      </vt:variant>
    </vt:vector>
  </HeadingPairs>
  <TitlesOfParts>
    <vt:vector size="41" baseType="lpstr"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ערוץ 24 הינו המפרסם השלישי בגודלו לפי הכנסות מפרסום בקשת מהווה 4% מסך ההכנסות ו 3% מסך הדקות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הפגיעה של ערוצים 20 -24 בימי שידור של רשת  מול היעדר אלטרנטיבה בימי שידור של קשת</vt:lpstr>
      <vt:lpstr>הפגיעה של ערוץ 20 ביום שני, יום שידור של קשת  - גרמה לקשת לסגור את ערוץ האח הגדול גם בשני...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Rona Angel</dc:creator>
  <cp:lastModifiedBy>Addie Koren</cp:lastModifiedBy>
  <cp:revision>511</cp:revision>
  <cp:lastPrinted>2012-07-16T12:53:26Z</cp:lastPrinted>
  <dcterms:created xsi:type="dcterms:W3CDTF">2011-11-21T12:03:31Z</dcterms:created>
  <dcterms:modified xsi:type="dcterms:W3CDTF">2012-07-16T15:46:35Z</dcterms:modified>
</cp:coreProperties>
</file>